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0" r:id="rId1"/>
    <p:sldMasterId id="2147483711" r:id="rId2"/>
    <p:sldMasterId id="2147483712" r:id="rId3"/>
  </p:sldMasterIdLst>
  <p:notesMasterIdLst>
    <p:notesMasterId r:id="rId29"/>
  </p:notesMasterIdLst>
  <p:sldIdLst>
    <p:sldId id="257" r:id="rId4"/>
    <p:sldId id="259" r:id="rId5"/>
    <p:sldId id="262" r:id="rId6"/>
    <p:sldId id="405" r:id="rId7"/>
    <p:sldId id="306" r:id="rId8"/>
    <p:sldId id="263" r:id="rId9"/>
    <p:sldId id="266" r:id="rId10"/>
    <p:sldId id="267" r:id="rId11"/>
    <p:sldId id="403" r:id="rId12"/>
    <p:sldId id="390" r:id="rId13"/>
    <p:sldId id="264" r:id="rId14"/>
    <p:sldId id="265" r:id="rId15"/>
    <p:sldId id="272" r:id="rId16"/>
    <p:sldId id="273" r:id="rId17"/>
    <p:sldId id="280" r:id="rId18"/>
    <p:sldId id="281" r:id="rId19"/>
    <p:sldId id="282" r:id="rId20"/>
    <p:sldId id="283" r:id="rId21"/>
    <p:sldId id="285" r:id="rId22"/>
    <p:sldId id="440" r:id="rId23"/>
    <p:sldId id="441" r:id="rId24"/>
    <p:sldId id="443" r:id="rId25"/>
    <p:sldId id="444" r:id="rId26"/>
    <p:sldId id="302" r:id="rId27"/>
    <p:sldId id="421" r:id="rId28"/>
  </p:sldIdLst>
  <p:sldSz cx="9144000" cy="5143500" type="screen16x9"/>
  <p:notesSz cx="6858000" cy="9144000"/>
  <p:embeddedFontLst>
    <p:embeddedFont>
      <p:font typeface="Gothic A1" panose="020B0604020202020204" charset="-127"/>
      <p:regular r:id="rId30"/>
      <p:bold r:id="rId31"/>
    </p:embeddedFont>
    <p:embeddedFont>
      <p:font typeface="Gothic A1 Light" panose="020B0604020202020204" charset="-127"/>
      <p:regular r:id="rId32"/>
      <p:bold r:id="rId33"/>
    </p:embeddedFont>
    <p:embeddedFont>
      <p:font typeface="Arimo" panose="020B0604020202020204" charset="0"/>
      <p:regular r:id="rId34"/>
      <p:bold r:id="rId35"/>
      <p:italic r:id="rId36"/>
      <p:boldItalic r:id="rId37"/>
    </p:embeddedFont>
    <p:embeddedFont>
      <p:font typeface="Gill Sans" panose="020B0604020202020204" charset="0"/>
      <p:regular r:id="rId38"/>
      <p:bold r:id="rId39"/>
    </p:embeddedFont>
    <p:embeddedFont>
      <p:font typeface="Helvetica Neue" panose="020B0604020202020204" charset="0"/>
      <p:regular r:id="rId40"/>
      <p:bold r:id="rId41"/>
      <p:italic r:id="rId42"/>
      <p:boldItalic r:id="rId43"/>
    </p:embeddedFont>
    <p:embeddedFont>
      <p:font typeface="Lato" panose="020F0502020204030203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nier Ford" initials="" lastIdx="1" clrIdx="0"/>
  <p:cmAuthor id="1" name="Michelle Kobayashi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A9FA8"/>
    <a:srgbClr val="1C3C35"/>
    <a:srgbClr val="804C6C"/>
    <a:srgbClr val="96BB55"/>
    <a:srgbClr val="97733F"/>
    <a:srgbClr val="85A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7"/>
    <p:restoredTop sz="84211" autoAdjust="0"/>
  </p:normalViewPr>
  <p:slideViewPr>
    <p:cSldViewPr snapToGrid="0">
      <p:cViewPr varScale="1">
        <p:scale>
          <a:sx n="141" d="100"/>
          <a:sy n="141" d="100"/>
        </p:scale>
        <p:origin x="7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0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0.fntdata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7.fntdata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7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Weekly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4.2328042328042331E-3"/>
                  <c:y val="-4.074027010566397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77-484F-A672-1A957F4639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Sports leagues</c:v>
                </c:pt>
                <c:pt idx="1">
                  <c:v>Sports fields or courts</c:v>
                </c:pt>
                <c:pt idx="2">
                  <c:v>Events (e.g., concerts, markets, etc.)</c:v>
                </c:pt>
                <c:pt idx="3">
                  <c:v>Natural areas and trails</c:v>
                </c:pt>
                <c:pt idx="4">
                  <c:v>Parks, playgrounds and picnic areas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0.13</c:v>
                </c:pt>
                <c:pt idx="1">
                  <c:v>0.18</c:v>
                </c:pt>
                <c:pt idx="2">
                  <c:v>0.05</c:v>
                </c:pt>
                <c:pt idx="3">
                  <c:v>0.45</c:v>
                </c:pt>
                <c:pt idx="4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7-484F-A672-1A957F4639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Monthly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Sports leagues</c:v>
                </c:pt>
                <c:pt idx="1">
                  <c:v>Sports fields or courts</c:v>
                </c:pt>
                <c:pt idx="2">
                  <c:v>Events (e.g., concerts, markets, etc.)</c:v>
                </c:pt>
                <c:pt idx="3">
                  <c:v>Natural areas and trails</c:v>
                </c:pt>
                <c:pt idx="4">
                  <c:v>Parks, playgrounds and picnic areas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</c:v>
                </c:pt>
                <c:pt idx="1">
                  <c:v>0.2</c:v>
                </c:pt>
                <c:pt idx="2">
                  <c:v>0.2</c:v>
                </c:pt>
                <c:pt idx="3">
                  <c:v>0.3</c:v>
                </c:pt>
                <c:pt idx="4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77-484F-A672-1A957F4639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 few times a year</c:v>
                </c:pt>
              </c:strCache>
            </c:strRef>
          </c:tx>
          <c:spPr>
            <a:solidFill>
              <a:schemeClr val="accent4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Sports leagues</c:v>
                </c:pt>
                <c:pt idx="1">
                  <c:v>Sports fields or courts</c:v>
                </c:pt>
                <c:pt idx="2">
                  <c:v>Events (e.g., concerts, markets, etc.)</c:v>
                </c:pt>
                <c:pt idx="3">
                  <c:v>Natural areas and trails</c:v>
                </c:pt>
                <c:pt idx="4">
                  <c:v>Parks, playgrounds and picnic areas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0.13</c:v>
                </c:pt>
                <c:pt idx="1">
                  <c:v>0.24</c:v>
                </c:pt>
                <c:pt idx="2">
                  <c:v>0.65</c:v>
                </c:pt>
                <c:pt idx="3">
                  <c:v>0.18</c:v>
                </c:pt>
                <c:pt idx="4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77-484F-A672-1A957F46398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4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Sports leagues</c:v>
                </c:pt>
                <c:pt idx="1">
                  <c:v>Sports fields or courts</c:v>
                </c:pt>
                <c:pt idx="2">
                  <c:v>Events (e.g., concerts, markets, etc.)</c:v>
                </c:pt>
                <c:pt idx="3">
                  <c:v>Natural areas and trails</c:v>
                </c:pt>
                <c:pt idx="4">
                  <c:v>Parks, playgrounds and picnic areas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0.64</c:v>
                </c:pt>
                <c:pt idx="1">
                  <c:v>0.38</c:v>
                </c:pt>
                <c:pt idx="2">
                  <c:v>0.12</c:v>
                </c:pt>
                <c:pt idx="3">
                  <c:v>7.0000000000000007E-2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77-484F-A672-1A957F463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100"/>
        <c:axId val="375483344"/>
        <c:axId val="375484912"/>
      </c:barChart>
      <c:catAx>
        <c:axId val="375483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484912"/>
        <c:crosses val="autoZero"/>
        <c:auto val="1"/>
        <c:lblAlgn val="ctr"/>
        <c:lblOffset val="100"/>
        <c:noMultiLvlLbl val="0"/>
      </c:catAx>
      <c:valAx>
        <c:axId val="3754849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7548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825221391469606"/>
          <c:y val="4.0000111609011305E-2"/>
          <c:w val="0.67174778608530394"/>
          <c:h val="6.81657617035999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4.2328042328042331E-3"/>
                  <c:y val="-4.074027010566397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77-484F-A672-1A957F4639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Parking near recreational facilities</c:v>
                </c:pt>
                <c:pt idx="1">
                  <c:v>Shelters</c:v>
                </c:pt>
                <c:pt idx="2">
                  <c:v>Playgrounds</c:v>
                </c:pt>
                <c:pt idx="3">
                  <c:v>Tennis/pickleball courts</c:v>
                </c:pt>
                <c:pt idx="4">
                  <c:v>Neighborhood parks</c:v>
                </c:pt>
                <c:pt idx="5">
                  <c:v>Soccer/football/lacrosse fields</c:v>
                </c:pt>
                <c:pt idx="6">
                  <c:v>Baseball/softball fields</c:v>
                </c:pt>
                <c:pt idx="7">
                  <c:v>Trails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</c:v>
                </c:pt>
                <c:pt idx="1">
                  <c:v>0.19</c:v>
                </c:pt>
                <c:pt idx="2">
                  <c:v>0.24</c:v>
                </c:pt>
                <c:pt idx="3">
                  <c:v>0.3</c:v>
                </c:pt>
                <c:pt idx="4">
                  <c:v>0.25</c:v>
                </c:pt>
                <c:pt idx="5">
                  <c:v>0.33</c:v>
                </c:pt>
                <c:pt idx="6">
                  <c:v>0.33</c:v>
                </c:pt>
                <c:pt idx="7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7-484F-A672-1A957F4639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Parking near recreational facilities</c:v>
                </c:pt>
                <c:pt idx="1">
                  <c:v>Shelters</c:v>
                </c:pt>
                <c:pt idx="2">
                  <c:v>Playgrounds</c:v>
                </c:pt>
                <c:pt idx="3">
                  <c:v>Tennis/pickleball courts</c:v>
                </c:pt>
                <c:pt idx="4">
                  <c:v>Neighborhood parks</c:v>
                </c:pt>
                <c:pt idx="5">
                  <c:v>Soccer/football/lacrosse fields</c:v>
                </c:pt>
                <c:pt idx="6">
                  <c:v>Baseball/softball fields</c:v>
                </c:pt>
                <c:pt idx="7">
                  <c:v>Trails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0.49</c:v>
                </c:pt>
                <c:pt idx="1">
                  <c:v>0.6</c:v>
                </c:pt>
                <c:pt idx="2">
                  <c:v>0.59</c:v>
                </c:pt>
                <c:pt idx="3">
                  <c:v>0.53</c:v>
                </c:pt>
                <c:pt idx="4">
                  <c:v>0.63</c:v>
                </c:pt>
                <c:pt idx="5">
                  <c:v>0.56000000000000005</c:v>
                </c:pt>
                <c:pt idx="6">
                  <c:v>0.56999999999999995</c:v>
                </c:pt>
                <c:pt idx="7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77-484F-A672-1A957F4639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4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Parking near recreational facilities</c:v>
                </c:pt>
                <c:pt idx="1">
                  <c:v>Shelters</c:v>
                </c:pt>
                <c:pt idx="2">
                  <c:v>Playgrounds</c:v>
                </c:pt>
                <c:pt idx="3">
                  <c:v>Tennis/pickleball courts</c:v>
                </c:pt>
                <c:pt idx="4">
                  <c:v>Neighborhood parks</c:v>
                </c:pt>
                <c:pt idx="5">
                  <c:v>Soccer/football/lacrosse fields</c:v>
                </c:pt>
                <c:pt idx="6">
                  <c:v>Baseball/softball fields</c:v>
                </c:pt>
                <c:pt idx="7">
                  <c:v>Trails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0.26</c:v>
                </c:pt>
                <c:pt idx="1">
                  <c:v>0.18</c:v>
                </c:pt>
                <c:pt idx="2">
                  <c:v>0.15</c:v>
                </c:pt>
                <c:pt idx="3">
                  <c:v>0.14000000000000001</c:v>
                </c:pt>
                <c:pt idx="4">
                  <c:v>0.09</c:v>
                </c:pt>
                <c:pt idx="5">
                  <c:v>0.1</c:v>
                </c:pt>
                <c:pt idx="6">
                  <c:v>0.1</c:v>
                </c:pt>
                <c:pt idx="7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77-484F-A672-1A957F46398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4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0E-4291-8774-DB523E7DFEA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0E-4291-8774-DB523E7DFE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Parking near recreational facilities</c:v>
                </c:pt>
                <c:pt idx="1">
                  <c:v>Shelters</c:v>
                </c:pt>
                <c:pt idx="2">
                  <c:v>Playgrounds</c:v>
                </c:pt>
                <c:pt idx="3">
                  <c:v>Tennis/pickleball courts</c:v>
                </c:pt>
                <c:pt idx="4">
                  <c:v>Neighborhood parks</c:v>
                </c:pt>
                <c:pt idx="5">
                  <c:v>Soccer/football/lacrosse fields</c:v>
                </c:pt>
                <c:pt idx="6">
                  <c:v>Baseball/softball fields</c:v>
                </c:pt>
                <c:pt idx="7">
                  <c:v>Trails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0.05</c:v>
                </c:pt>
                <c:pt idx="1">
                  <c:v>0.03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</c:v>
                </c:pt>
                <c:pt idx="6">
                  <c:v>0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77-484F-A672-1A957F463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75488440"/>
        <c:axId val="375490008"/>
      </c:barChart>
      <c:catAx>
        <c:axId val="375488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490008"/>
        <c:crosses val="autoZero"/>
        <c:auto val="1"/>
        <c:lblAlgn val="ctr"/>
        <c:lblOffset val="100"/>
        <c:noMultiLvlLbl val="0"/>
      </c:catAx>
      <c:valAx>
        <c:axId val="3754900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75488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825221391469606"/>
          <c:y val="4.0000111609011305E-2"/>
          <c:w val="0.67174778608530394"/>
          <c:h val="6.81657617035999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priority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4.2328042328042331E-3"/>
                  <c:y val="-4.074027010566397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77-484F-A672-1A957F4639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Adding addition pickleball/tennis courts</c:v>
                </c:pt>
                <c:pt idx="1">
                  <c:v>Adding new community parks/athletic fields</c:v>
                </c:pt>
                <c:pt idx="2">
                  <c:v>Adding additional parking near recreational facilities</c:v>
                </c:pt>
                <c:pt idx="3">
                  <c:v>Improvements to existing athletic fields or courts</c:v>
                </c:pt>
                <c:pt idx="4">
                  <c:v>Improvements/enhancements to Sand Point Beach</c:v>
                </c:pt>
                <c:pt idx="5">
                  <c:v>Adding new trails/filling in trail gaps</c:v>
                </c:pt>
                <c:pt idx="6">
                  <c:v>Improvements/enhancements to Lakefront Park</c:v>
                </c:pt>
                <c:pt idx="7">
                  <c:v>Improvements to existing neighborhood parks</c:v>
                </c:pt>
                <c:pt idx="8">
                  <c:v>Maintaining existing trails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</c:v>
                </c:pt>
                <c:pt idx="1">
                  <c:v>0.13</c:v>
                </c:pt>
                <c:pt idx="2">
                  <c:v>0.13</c:v>
                </c:pt>
                <c:pt idx="3">
                  <c:v>0.18</c:v>
                </c:pt>
                <c:pt idx="4">
                  <c:v>0.23</c:v>
                </c:pt>
                <c:pt idx="5">
                  <c:v>0.24</c:v>
                </c:pt>
                <c:pt idx="6">
                  <c:v>0.26</c:v>
                </c:pt>
                <c:pt idx="7">
                  <c:v>0.28000000000000003</c:v>
                </c:pt>
                <c:pt idx="8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7-484F-A672-1A957F4639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Medium priority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Adding addition pickleball/tennis courts</c:v>
                </c:pt>
                <c:pt idx="1">
                  <c:v>Adding new community parks/athletic fields</c:v>
                </c:pt>
                <c:pt idx="2">
                  <c:v>Adding additional parking near recreational facilities</c:v>
                </c:pt>
                <c:pt idx="3">
                  <c:v>Improvements to existing athletic fields or courts</c:v>
                </c:pt>
                <c:pt idx="4">
                  <c:v>Improvements/enhancements to Sand Point Beach</c:v>
                </c:pt>
                <c:pt idx="5">
                  <c:v>Adding new trails/filling in trail gaps</c:v>
                </c:pt>
                <c:pt idx="6">
                  <c:v>Improvements/enhancements to Lakefront Park</c:v>
                </c:pt>
                <c:pt idx="7">
                  <c:v>Improvements to existing neighborhood parks</c:v>
                </c:pt>
                <c:pt idx="8">
                  <c:v>Maintaining existing trails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0.25</c:v>
                </c:pt>
                <c:pt idx="1">
                  <c:v>0.31</c:v>
                </c:pt>
                <c:pt idx="2">
                  <c:v>0.44</c:v>
                </c:pt>
                <c:pt idx="3">
                  <c:v>0.44</c:v>
                </c:pt>
                <c:pt idx="4">
                  <c:v>0.46</c:v>
                </c:pt>
                <c:pt idx="5">
                  <c:v>0.49</c:v>
                </c:pt>
                <c:pt idx="6">
                  <c:v>0.48</c:v>
                </c:pt>
                <c:pt idx="7">
                  <c:v>0.5</c:v>
                </c:pt>
                <c:pt idx="8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77-484F-A672-1A957F4639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 priority</c:v>
                </c:pt>
              </c:strCache>
            </c:strRef>
          </c:tx>
          <c:spPr>
            <a:solidFill>
              <a:schemeClr val="accent4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Adding addition pickleball/tennis courts</c:v>
                </c:pt>
                <c:pt idx="1">
                  <c:v>Adding new community parks/athletic fields</c:v>
                </c:pt>
                <c:pt idx="2">
                  <c:v>Adding additional parking near recreational facilities</c:v>
                </c:pt>
                <c:pt idx="3">
                  <c:v>Improvements to existing athletic fields or courts</c:v>
                </c:pt>
                <c:pt idx="4">
                  <c:v>Improvements/enhancements to Sand Point Beach</c:v>
                </c:pt>
                <c:pt idx="5">
                  <c:v>Adding new trails/filling in trail gaps</c:v>
                </c:pt>
                <c:pt idx="6">
                  <c:v>Improvements/enhancements to Lakefront Park</c:v>
                </c:pt>
                <c:pt idx="7">
                  <c:v>Improvements to existing neighborhood parks</c:v>
                </c:pt>
                <c:pt idx="8">
                  <c:v>Maintaining existing trails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0.34</c:v>
                </c:pt>
                <c:pt idx="1">
                  <c:v>0.41</c:v>
                </c:pt>
                <c:pt idx="2">
                  <c:v>0.31</c:v>
                </c:pt>
                <c:pt idx="3">
                  <c:v>0.28000000000000003</c:v>
                </c:pt>
                <c:pt idx="4">
                  <c:v>0.25</c:v>
                </c:pt>
                <c:pt idx="5">
                  <c:v>0.2</c:v>
                </c:pt>
                <c:pt idx="6">
                  <c:v>0.23</c:v>
                </c:pt>
                <c:pt idx="7">
                  <c:v>0.19</c:v>
                </c:pt>
                <c:pt idx="8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77-484F-A672-1A957F46398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Not a priority</c:v>
                </c:pt>
              </c:strCache>
            </c:strRef>
          </c:tx>
          <c:spPr>
            <a:solidFill>
              <a:schemeClr val="accent4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EE-479F-A043-7E3BBF676B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Adding addition pickleball/tennis courts</c:v>
                </c:pt>
                <c:pt idx="1">
                  <c:v>Adding new community parks/athletic fields</c:v>
                </c:pt>
                <c:pt idx="2">
                  <c:v>Adding additional parking near recreational facilities</c:v>
                </c:pt>
                <c:pt idx="3">
                  <c:v>Improvements to existing athletic fields or courts</c:v>
                </c:pt>
                <c:pt idx="4">
                  <c:v>Improvements/enhancements to Sand Point Beach</c:v>
                </c:pt>
                <c:pt idx="5">
                  <c:v>Adding new trails/filling in trail gaps</c:v>
                </c:pt>
                <c:pt idx="6">
                  <c:v>Improvements/enhancements to Lakefront Park</c:v>
                </c:pt>
                <c:pt idx="7">
                  <c:v>Improvements to existing neighborhood parks</c:v>
                </c:pt>
                <c:pt idx="8">
                  <c:v>Maintaining existing trails</c:v>
                </c:pt>
              </c:strCache>
            </c:strRef>
          </c:cat>
          <c:val>
            <c:numRef>
              <c:f>Sheet1!$E$2:$E$10</c:f>
              <c:numCache>
                <c:formatCode>0%</c:formatCode>
                <c:ptCount val="9"/>
                <c:pt idx="0">
                  <c:v>0.31</c:v>
                </c:pt>
                <c:pt idx="1">
                  <c:v>0.16</c:v>
                </c:pt>
                <c:pt idx="2">
                  <c:v>0.12</c:v>
                </c:pt>
                <c:pt idx="3">
                  <c:v>0.11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0.04</c:v>
                </c:pt>
                <c:pt idx="7">
                  <c:v>0.03</c:v>
                </c:pt>
                <c:pt idx="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77-484F-A672-1A957F463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75490400"/>
        <c:axId val="375486088"/>
      </c:barChart>
      <c:catAx>
        <c:axId val="375490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486088"/>
        <c:crosses val="autoZero"/>
        <c:auto val="1"/>
        <c:lblAlgn val="ctr"/>
        <c:lblOffset val="100"/>
        <c:noMultiLvlLbl val="0"/>
      </c:catAx>
      <c:valAx>
        <c:axId val="3754860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7549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825221391469606"/>
          <c:y val="4.0000111609011305E-2"/>
          <c:w val="0.67174778608530394"/>
          <c:h val="6.81657617035999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17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Gill Sans MT" panose="020B0502020104020203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6906936050701252E-3"/>
                  <c:y val="1.3822264184826528E-2"/>
                </c:manualLayout>
              </c:layout>
              <c:tx>
                <c:rich>
                  <a:bodyPr/>
                  <a:lstStyle/>
                  <a:p>
                    <a:fld id="{0B994B9C-C3F7-4A6C-9635-48975073C0D0}" type="VALUE">
                      <a:rPr lang="en-US" sz="1200">
                        <a:solidFill>
                          <a:schemeClr val="accent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D75-EC48-B453-E6076D5FF2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Government access channel</c:v>
                </c:pt>
                <c:pt idx="1">
                  <c:v>City Twitter</c:v>
                </c:pt>
                <c:pt idx="2">
                  <c:v>City Council or other public meetings</c:v>
                </c:pt>
                <c:pt idx="3">
                  <c:v>Talking with City officials and/or City employees</c:v>
                </c:pt>
                <c:pt idx="4">
                  <c:v>City email new distribution list</c:v>
                </c:pt>
                <c:pt idx="5">
                  <c:v>City Facebook</c:v>
                </c:pt>
                <c:pt idx="6">
                  <c:v>Word-of-mouth</c:v>
                </c:pt>
                <c:pt idx="7">
                  <c:v>City website (www.priorlakemn.gov)</c:v>
                </c:pt>
                <c:pt idx="8">
                  <c:v>Local newspaper (Prior Lake American)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0.03</c:v>
                </c:pt>
                <c:pt idx="1">
                  <c:v>0.08</c:v>
                </c:pt>
                <c:pt idx="2">
                  <c:v>0.08</c:v>
                </c:pt>
                <c:pt idx="3">
                  <c:v>0.12</c:v>
                </c:pt>
                <c:pt idx="4">
                  <c:v>0.26</c:v>
                </c:pt>
                <c:pt idx="5">
                  <c:v>0.28999999999999998</c:v>
                </c:pt>
                <c:pt idx="6">
                  <c:v>0.34</c:v>
                </c:pt>
                <c:pt idx="7">
                  <c:v>0.4</c:v>
                </c:pt>
                <c:pt idx="8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26-4914-8B84-AD2134F25F8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75484520"/>
        <c:axId val="375487264"/>
      </c:barChart>
      <c:catAx>
        <c:axId val="375484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75487264"/>
        <c:crosses val="autoZero"/>
        <c:auto val="1"/>
        <c:lblAlgn val="ctr"/>
        <c:lblOffset val="100"/>
        <c:noMultiLvlLbl val="0"/>
      </c:catAx>
      <c:valAx>
        <c:axId val="37548726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75484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67872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c9f41f03f9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c9f41f03f9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7712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c6e7c95eda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c6e7c95eda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3946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c6e7c95eda_1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c6e7c95eda_1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3032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c6e7c95eda_1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c6e7c95eda_1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2815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c6e7c95eda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c6e7c95eda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86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c6e7c95eda_1_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c6e7c95eda_1_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 b="1" i="0" u="none" strike="noStrike" baseline="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73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c6e7c95eda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c6e7c95eda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7361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c6e7c95eda_1_1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c6e7c95eda_1_1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4623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c6e7c95eda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c6e7c95eda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8892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c6e7c95eda_1_1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c6e7c95eda_1_1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136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c6e7c95eda_1_1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c6e7c95eda_1_1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9622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c6e7c95eda_1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gc6e7c95eda_1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0" name="Google Shape;360;gc6e7c95eda_1_6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5003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c6e7c95eda_1_1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c6e7c95eda_1_1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2465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c6e7c95eda_1_1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c6e7c95eda_1_1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634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c6e7c95eda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c6e7c95eda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40635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>
              <a:buNone/>
            </a:pPr>
            <a:endParaRPr lang="en-US" sz="11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8517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c6e7c95eda_1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c6e7c95eda_1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597597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c6e7c95eda_1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c6e7c95eda_1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3147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c6e7c95ed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gc6e7c95ed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100" baseline="0" dirty="0"/>
          </a:p>
        </p:txBody>
      </p:sp>
    </p:spTree>
    <p:extLst>
      <p:ext uri="{BB962C8B-B14F-4D97-AF65-F5344CB8AC3E}">
        <p14:creationId xmlns:p14="http://schemas.microsoft.com/office/powerpoint/2010/main" val="445259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 algn="l">
              <a:buNone/>
            </a:pPr>
            <a:endParaRPr lang="en-US" sz="11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840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c6e7c95eda_0_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c6e7c95eda_0_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>
              <a:buNone/>
            </a:pPr>
            <a:endParaRPr lang="en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913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c6e7c95eda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c6e7c95eda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527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c6e7c95eda_1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c6e7c95eda_1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189401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c6e7c95eda_1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c6e7c95eda_1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3486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c9f41f03f9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592138"/>
            <a:ext cx="4064000" cy="228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5" name="Google Shape;575;gc9f41f03f9_0_164:notes"/>
          <p:cNvSpPr txBox="1">
            <a:spLocks noGrp="1"/>
          </p:cNvSpPr>
          <p:nvPr>
            <p:ph type="body" idx="1"/>
          </p:nvPr>
        </p:nvSpPr>
        <p:spPr>
          <a:xfrm>
            <a:off x="685800" y="3124200"/>
            <a:ext cx="54864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6" name="Google Shape;576;gc9f41f03f9_0_1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88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1B3B35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/>
          <p:cNvSpPr txBox="1">
            <a:spLocks noGrp="1"/>
          </p:cNvSpPr>
          <p:nvPr>
            <p:ph type="ctrTitle"/>
          </p:nvPr>
        </p:nvSpPr>
        <p:spPr>
          <a:xfrm>
            <a:off x="1143000" y="1135855"/>
            <a:ext cx="6858000" cy="1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F1DB"/>
              </a:buClr>
              <a:buSzPts val="4500"/>
              <a:buFont typeface="Gill Sans"/>
              <a:buNone/>
              <a:defRPr sz="4500" b="1">
                <a:solidFill>
                  <a:srgbClr val="E9F1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98" name="Google Shape;198;p37"/>
          <p:cNvSpPr txBox="1">
            <a:spLocks noGrp="1"/>
          </p:cNvSpPr>
          <p:nvPr>
            <p:ph type="subTitle" idx="1"/>
          </p:nvPr>
        </p:nvSpPr>
        <p:spPr>
          <a:xfrm>
            <a:off x="1143000" y="2895600"/>
            <a:ext cx="68580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 b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E9F1DB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46" descr="A close up of a sign&#10;&#10;Description automatically generated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3700461" y="-1519239"/>
            <a:ext cx="6942139" cy="6942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6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812" y="3822700"/>
            <a:ext cx="98829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solidFill>
          <a:schemeClr val="accent6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7" descr="A close up of a logo&#10;&#10;Description automatically generated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-1155700" y="-1230248"/>
            <a:ext cx="6311900" cy="5763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7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6659" y="3999946"/>
            <a:ext cx="1889866" cy="1065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45" name="Google Shape;245;p4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solidFill>
          <a:srgbClr val="1B3B35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F1DB"/>
              </a:buClr>
              <a:buSzPts val="3600"/>
              <a:buFont typeface="Gill Sans"/>
              <a:buNone/>
              <a:defRPr>
                <a:solidFill>
                  <a:srgbClr val="E9F1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48" name="Google Shape;248;p4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51" name="Google Shape;251;p5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252" name="Google Shape;252;p5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253" name="Google Shape;253;p5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/>
          </a:p>
        </p:txBody>
      </p:sp>
      <p:sp>
        <p:nvSpPr>
          <p:cNvPr id="254" name="Google Shape;254;p5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/>
          </a:p>
        </p:txBody>
      </p:sp>
      <p:sp>
        <p:nvSpPr>
          <p:cNvPr id="255" name="Google Shape;255;p5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58" name="Google Shape;258;p51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259" name="Google Shape;259;p51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0" name="Google Shape;260;p5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261" name="Google Shape;261;p5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2" name="Google Shape;262;p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/>
          </a:p>
        </p:txBody>
      </p:sp>
      <p:sp>
        <p:nvSpPr>
          <p:cNvPr id="263" name="Google Shape;263;p5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/>
          </a:p>
        </p:txBody>
      </p:sp>
      <p:sp>
        <p:nvSpPr>
          <p:cNvPr id="264" name="Google Shape;264;p5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67" name="Google Shape;267;p5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/>
          </a:p>
        </p:txBody>
      </p:sp>
      <p:sp>
        <p:nvSpPr>
          <p:cNvPr id="268" name="Google Shape;268;p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/>
          </a:p>
        </p:txBody>
      </p:sp>
      <p:sp>
        <p:nvSpPr>
          <p:cNvPr id="269" name="Google Shape;269;p5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2400"/>
              <a:buFont typeface="Gill Sans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76" name="Google Shape;276;p5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 dirty="0"/>
          </a:p>
        </p:txBody>
      </p:sp>
      <p:sp>
        <p:nvSpPr>
          <p:cNvPr id="277" name="Google Shape;277;p5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 dirty="0"/>
          </a:p>
        </p:txBody>
      </p:sp>
      <p:sp>
        <p:nvSpPr>
          <p:cNvPr id="278" name="Google Shape;278;p5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/>
          </a:p>
        </p:txBody>
      </p:sp>
      <p:sp>
        <p:nvSpPr>
          <p:cNvPr id="279" name="Google Shape;279;p5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/>
          </a:p>
        </p:txBody>
      </p:sp>
      <p:sp>
        <p:nvSpPr>
          <p:cNvPr id="280" name="Google Shape;280;p5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2400"/>
              <a:buFont typeface="Gill Sans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83" name="Google Shape;283;p5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284" name="Google Shape;284;p5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 dirty="0"/>
          </a:p>
        </p:txBody>
      </p:sp>
      <p:sp>
        <p:nvSpPr>
          <p:cNvPr id="285" name="Google Shape;285;p5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/>
          </a:p>
        </p:txBody>
      </p:sp>
      <p:sp>
        <p:nvSpPr>
          <p:cNvPr id="286" name="Google Shape;286;p5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/>
          </a:p>
        </p:txBody>
      </p:sp>
      <p:sp>
        <p:nvSpPr>
          <p:cNvPr id="287" name="Google Shape;287;p5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90" name="Google Shape;290;p56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291" name="Google Shape;291;p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/>
          </a:p>
        </p:txBody>
      </p:sp>
      <p:sp>
        <p:nvSpPr>
          <p:cNvPr id="292" name="Google Shape;292;p5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/>
          </a:p>
        </p:txBody>
      </p:sp>
      <p:sp>
        <p:nvSpPr>
          <p:cNvPr id="293" name="Google Shape;293;p5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8"/>
          <p:cNvSpPr txBox="1">
            <a:spLocks noGrp="1"/>
          </p:cNvSpPr>
          <p:nvPr>
            <p:ph type="ctrTitle"/>
          </p:nvPr>
        </p:nvSpPr>
        <p:spPr>
          <a:xfrm>
            <a:off x="1143000" y="1135855"/>
            <a:ext cx="6858000" cy="1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Gill Sans"/>
              <a:buNone/>
              <a:defRPr sz="4500" b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02" name="Google Shape;202;p38"/>
          <p:cNvSpPr txBox="1">
            <a:spLocks noGrp="1"/>
          </p:cNvSpPr>
          <p:nvPr>
            <p:ph type="subTitle" idx="1"/>
          </p:nvPr>
        </p:nvSpPr>
        <p:spPr>
          <a:xfrm>
            <a:off x="1143000" y="2895600"/>
            <a:ext cx="68580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 dirty="0"/>
          </a:p>
        </p:txBody>
      </p:sp>
      <p:pic>
        <p:nvPicPr>
          <p:cNvPr id="203" name="Google Shape;203;p38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48702" y="3972727"/>
            <a:ext cx="2975700" cy="1229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8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4813" y="4020333"/>
            <a:ext cx="2524165" cy="1133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7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96" name="Google Shape;296;p57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297" name="Google Shape;297;p5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/>
          </a:p>
        </p:txBody>
      </p:sp>
      <p:sp>
        <p:nvSpPr>
          <p:cNvPr id="298" name="Google Shape;298;p5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/>
          </a:p>
        </p:txBody>
      </p:sp>
      <p:sp>
        <p:nvSpPr>
          <p:cNvPr id="299" name="Google Shape;299;p5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1" type="tx">
  <p:cSld name="TITLE_AND_BODY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8"/>
          <p:cNvSpPr txBox="1">
            <a:spLocks noGrp="1"/>
          </p:cNvSpPr>
          <p:nvPr>
            <p:ph type="title"/>
          </p:nvPr>
        </p:nvSpPr>
        <p:spPr>
          <a:xfrm>
            <a:off x="1143000" y="1135854"/>
            <a:ext cx="6858000" cy="1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4500"/>
              <a:buFont typeface="Gill Sans"/>
              <a:buNone/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3" name="Google Shape;303;p58"/>
          <p:cNvSpPr txBox="1">
            <a:spLocks noGrp="1"/>
          </p:cNvSpPr>
          <p:nvPr>
            <p:ph type="body" idx="1"/>
          </p:nvPr>
        </p:nvSpPr>
        <p:spPr>
          <a:xfrm>
            <a:off x="1143000" y="2895600"/>
            <a:ext cx="68580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Gill Sans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Gill Sans"/>
              <a:buNone/>
              <a:defRPr b="0"/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Gill Sans"/>
              <a:buNone/>
              <a:defRPr b="0"/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Gill Sans"/>
              <a:buNone/>
              <a:defRPr b="0"/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Gill Sans"/>
              <a:buNone/>
              <a:defRPr b="0"/>
            </a:lvl5pPr>
            <a:lvl6pPr marL="2743200" lvl="5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304" name="Google Shape;304;p58" descr="Picture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28843" y="4007645"/>
            <a:ext cx="2975700" cy="1229094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58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1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Custom Layout">
  <p:cSld name="4_Custom Layout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9"/>
          <p:cNvSpPr/>
          <p:nvPr/>
        </p:nvSpPr>
        <p:spPr>
          <a:xfrm>
            <a:off x="0" y="-1"/>
            <a:ext cx="9144000" cy="2412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308" name="Google Shape;308;p59"/>
          <p:cNvSpPr txBox="1">
            <a:spLocks noGrp="1"/>
          </p:cNvSpPr>
          <p:nvPr>
            <p:ph type="body" idx="1"/>
          </p:nvPr>
        </p:nvSpPr>
        <p:spPr>
          <a:xfrm>
            <a:off x="613036" y="754325"/>
            <a:ext cx="3984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7E6E6"/>
              </a:buClr>
              <a:buSzPts val="3200"/>
              <a:buFont typeface="Helvetica Neue"/>
              <a:buNone/>
              <a:defRPr sz="3200">
                <a:solidFill>
                  <a:srgbClr val="E7E6E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7E6E6"/>
              </a:buClr>
              <a:buSzPts val="3200"/>
              <a:buFont typeface="Helvetica Neue"/>
              <a:buNone/>
              <a:defRPr sz="3200">
                <a:solidFill>
                  <a:srgbClr val="E7E6E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7E6E6"/>
              </a:buClr>
              <a:buSzPts val="3200"/>
              <a:buFont typeface="Helvetica Neue"/>
              <a:buNone/>
              <a:defRPr sz="3200">
                <a:solidFill>
                  <a:srgbClr val="E7E6E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7E6E6"/>
              </a:buClr>
              <a:buSzPts val="3200"/>
              <a:buFont typeface="Helvetica Neue"/>
              <a:buNone/>
              <a:defRPr sz="3200">
                <a:solidFill>
                  <a:srgbClr val="E7E6E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7E6E6"/>
              </a:buClr>
              <a:buSzPts val="3200"/>
              <a:buFont typeface="Helvetica Neue"/>
              <a:buNone/>
              <a:defRPr sz="3200">
                <a:solidFill>
                  <a:srgbClr val="E7E6E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309" name="Google Shape;309;p59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sz="9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1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hite background">
  <p:cSld name="1_Content white background"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60" descr="A picture containing light&#10;&#10;Description automatically generated"/>
          <p:cNvPicPr preferRelativeResize="0"/>
          <p:nvPr/>
        </p:nvPicPr>
        <p:blipFill rotWithShape="1">
          <a:blip r:embed="rId2">
            <a:alphaModFix amt="0"/>
          </a:blip>
          <a:srcRect/>
          <a:stretch/>
        </p:blipFill>
        <p:spPr>
          <a:xfrm>
            <a:off x="205814" y="3550227"/>
            <a:ext cx="2260501" cy="1707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60" descr="A close up of a sign&#10;&#10;Description automatically generated"/>
          <p:cNvPicPr preferRelativeResize="0"/>
          <p:nvPr/>
        </p:nvPicPr>
        <p:blipFill rotWithShape="1">
          <a:blip r:embed="rId3">
            <a:alphaModFix amt="35000"/>
          </a:blip>
          <a:srcRect l="10537" t="-8401" r="-10139" b="-10"/>
          <a:stretch/>
        </p:blipFill>
        <p:spPr>
          <a:xfrm>
            <a:off x="0" y="2894309"/>
            <a:ext cx="2255004" cy="185398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60"/>
          <p:cNvSpPr txBox="1">
            <a:spLocks noGrp="1"/>
          </p:cNvSpPr>
          <p:nvPr>
            <p:ph type="title"/>
          </p:nvPr>
        </p:nvSpPr>
        <p:spPr>
          <a:xfrm>
            <a:off x="685800" y="685799"/>
            <a:ext cx="7712700" cy="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8427C"/>
              </a:buClr>
              <a:buSzPts val="3000"/>
              <a:buFont typeface="Arial"/>
              <a:buNone/>
              <a:defRPr sz="3000" cap="none">
                <a:solidFill>
                  <a:srgbClr val="2842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pic>
        <p:nvPicPr>
          <p:cNvPr id="314" name="Google Shape;314;p6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888" y="4479415"/>
            <a:ext cx="1369181" cy="228196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60"/>
          <p:cNvSpPr txBox="1">
            <a:spLocks noGrp="1"/>
          </p:cNvSpPr>
          <p:nvPr>
            <p:ph type="body" idx="1"/>
          </p:nvPr>
        </p:nvSpPr>
        <p:spPr>
          <a:xfrm>
            <a:off x="677999" y="1432717"/>
            <a:ext cx="3870300" cy="28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2842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 rtl="0">
              <a:lnSpc>
                <a:spcPct val="94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>
                <a:solidFill>
                  <a:srgbClr val="28427C"/>
                </a:solidFill>
              </a:defRPr>
            </a:lvl2pPr>
            <a:lvl3pPr marL="1371600" lvl="2" indent="-2286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>
                <a:solidFill>
                  <a:srgbClr val="28427C"/>
                </a:solidFill>
              </a:defRPr>
            </a:lvl3pPr>
            <a:lvl4pPr marL="1828800" lvl="3" indent="-2286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>
                <a:solidFill>
                  <a:srgbClr val="28427C"/>
                </a:solidFill>
              </a:defRPr>
            </a:lvl4pPr>
            <a:lvl5pPr marL="2286000" lvl="4" indent="-2286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>
                <a:solidFill>
                  <a:srgbClr val="28427C"/>
                </a:solidFill>
              </a:defRPr>
            </a:lvl5pPr>
            <a:lvl6pPr marL="2743200" lvl="5" indent="-3175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4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316" name="Google Shape;316;p60"/>
          <p:cNvSpPr txBox="1">
            <a:spLocks noGrp="1"/>
          </p:cNvSpPr>
          <p:nvPr>
            <p:ph type="body" idx="2"/>
          </p:nvPr>
        </p:nvSpPr>
        <p:spPr>
          <a:xfrm>
            <a:off x="4830366" y="1432717"/>
            <a:ext cx="3588000" cy="28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 rtl="0">
              <a:lnSpc>
                <a:spcPct val="94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3175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4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ark blue background">
  <p:cSld name="Content dark blue background">
    <p:bg>
      <p:bgPr>
        <a:solidFill>
          <a:srgbClr val="28427C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62" descr="A picture containing light&#10;&#10;Description automatically generated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233950" y="3017473"/>
            <a:ext cx="2260501" cy="1707573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62"/>
          <p:cNvSpPr txBox="1">
            <a:spLocks noGrp="1"/>
          </p:cNvSpPr>
          <p:nvPr>
            <p:ph type="title"/>
          </p:nvPr>
        </p:nvSpPr>
        <p:spPr>
          <a:xfrm>
            <a:off x="685800" y="685799"/>
            <a:ext cx="2743200" cy="17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cap="non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321" name="Google Shape;321;p62"/>
          <p:cNvSpPr txBox="1">
            <a:spLocks noGrp="1"/>
          </p:cNvSpPr>
          <p:nvPr>
            <p:ph type="body" idx="1"/>
          </p:nvPr>
        </p:nvSpPr>
        <p:spPr>
          <a:xfrm>
            <a:off x="685799" y="2571751"/>
            <a:ext cx="2743200" cy="9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None/>
              <a:defRPr sz="2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2pPr>
            <a:lvl3pPr marL="1371600" lvl="2" indent="-2286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3pPr>
            <a:lvl4pPr marL="1828800" lvl="3" indent="-2286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4pPr>
            <a:lvl5pPr marL="2286000" lvl="4" indent="-2286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marL="2743200" lvl="5" indent="-3175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4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322" name="Google Shape;322;p62"/>
          <p:cNvSpPr txBox="1">
            <a:spLocks noGrp="1"/>
          </p:cNvSpPr>
          <p:nvPr>
            <p:ph type="body" idx="2"/>
          </p:nvPr>
        </p:nvSpPr>
        <p:spPr>
          <a:xfrm>
            <a:off x="3771900" y="667753"/>
            <a:ext cx="4932900" cy="3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98450" algn="l" rtl="0">
              <a:lnSpc>
                <a:spcPct val="94000"/>
              </a:lnSpc>
              <a:spcBef>
                <a:spcPts val="1100"/>
              </a:spcBef>
              <a:spcAft>
                <a:spcPts val="0"/>
              </a:spcAft>
              <a:buSzPts val="1100"/>
              <a:buChar char="•"/>
              <a:defRPr sz="1500">
                <a:solidFill>
                  <a:schemeClr val="lt1"/>
                </a:solidFill>
              </a:defRPr>
            </a:lvl2pPr>
            <a:lvl3pPr marL="1371600" lvl="2" indent="-29845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500">
                <a:solidFill>
                  <a:schemeClr val="lt1"/>
                </a:solidFill>
              </a:defRPr>
            </a:lvl3pPr>
            <a:lvl4pPr marL="1828800" lvl="3" indent="-29845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500">
                <a:solidFill>
                  <a:schemeClr val="lt1"/>
                </a:solidFill>
              </a:defRPr>
            </a:lvl4pPr>
            <a:lvl5pPr marL="2286000" lvl="4" indent="-29845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5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4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4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323" name="Google Shape;323;p62"/>
          <p:cNvPicPr preferRelativeResize="0"/>
          <p:nvPr/>
        </p:nvPicPr>
        <p:blipFill rotWithShape="1">
          <a:blip r:embed="rId3">
            <a:alphaModFix/>
          </a:blip>
          <a:srcRect l="17694" t="35681" r="17630" b="36480"/>
          <a:stretch/>
        </p:blipFill>
        <p:spPr>
          <a:xfrm>
            <a:off x="824757" y="4389368"/>
            <a:ext cx="1569658" cy="319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1C3C3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033175" y="2282100"/>
            <a:ext cx="3439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Gothic A1"/>
              <a:buNone/>
              <a:defRPr sz="1600" b="1">
                <a:latin typeface="Gothic A1"/>
                <a:ea typeface="Gothic A1"/>
                <a:cs typeface="Gothic A1"/>
                <a:sym typeface="Gothic A1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Gothic A1"/>
              <a:buNone/>
              <a:defRPr sz="1600" b="1">
                <a:latin typeface="Gothic A1"/>
                <a:ea typeface="Gothic A1"/>
                <a:cs typeface="Gothic A1"/>
                <a:sym typeface="Gothic A1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Gothic A1"/>
              <a:buNone/>
              <a:defRPr sz="1600" b="1">
                <a:latin typeface="Gothic A1"/>
                <a:ea typeface="Gothic A1"/>
                <a:cs typeface="Gothic A1"/>
                <a:sym typeface="Gothic A1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Gothic A1"/>
              <a:buNone/>
              <a:defRPr sz="1600" b="1">
                <a:latin typeface="Gothic A1"/>
                <a:ea typeface="Gothic A1"/>
                <a:cs typeface="Gothic A1"/>
                <a:sym typeface="Gothic A1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Gothic A1"/>
              <a:buNone/>
              <a:defRPr sz="1600" b="1">
                <a:latin typeface="Gothic A1"/>
                <a:ea typeface="Gothic A1"/>
                <a:cs typeface="Gothic A1"/>
                <a:sym typeface="Gothic A1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Gothic A1"/>
              <a:buNone/>
              <a:defRPr sz="1600" b="1">
                <a:latin typeface="Gothic A1"/>
                <a:ea typeface="Gothic A1"/>
                <a:cs typeface="Gothic A1"/>
                <a:sym typeface="Gothic A1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Gothic A1"/>
              <a:buNone/>
              <a:defRPr sz="1600" b="1">
                <a:latin typeface="Gothic A1"/>
                <a:ea typeface="Gothic A1"/>
                <a:cs typeface="Gothic A1"/>
                <a:sym typeface="Gothic A1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Gothic A1"/>
              <a:buNone/>
              <a:defRPr sz="1600" b="1">
                <a:latin typeface="Gothic A1"/>
                <a:ea typeface="Gothic A1"/>
                <a:cs typeface="Gothic A1"/>
                <a:sym typeface="Gothic A1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Gothic A1"/>
              <a:buNone/>
              <a:defRPr sz="1600" b="1"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033175" y="2675706"/>
            <a:ext cx="3439200" cy="33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defRPr>
            </a:lvl1pPr>
            <a:lvl2pPr lvl="1"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 dirty="0">
              <a:solidFill>
                <a:srgbClr val="FFFFFF"/>
              </a:solidFill>
            </a:endParaRPr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3100" y="2282100"/>
            <a:ext cx="1685100" cy="39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8451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57425" y="1533550"/>
            <a:ext cx="3933000" cy="22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Gothic A1"/>
              <a:buNone/>
              <a:defRPr b="1">
                <a:latin typeface="Gothic A1"/>
                <a:ea typeface="Gothic A1"/>
                <a:cs typeface="Gothic A1"/>
                <a:sym typeface="Gothic A1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Gothic A1"/>
              <a:buNone/>
              <a:defRPr b="1">
                <a:latin typeface="Gothic A1"/>
                <a:ea typeface="Gothic A1"/>
                <a:cs typeface="Gothic A1"/>
                <a:sym typeface="Gothic A1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Gothic A1"/>
              <a:buNone/>
              <a:defRPr b="1">
                <a:latin typeface="Gothic A1"/>
                <a:ea typeface="Gothic A1"/>
                <a:cs typeface="Gothic A1"/>
                <a:sym typeface="Gothic A1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Gothic A1"/>
              <a:buNone/>
              <a:defRPr b="1">
                <a:latin typeface="Gothic A1"/>
                <a:ea typeface="Gothic A1"/>
                <a:cs typeface="Gothic A1"/>
                <a:sym typeface="Gothic A1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Gothic A1"/>
              <a:buNone/>
              <a:defRPr b="1">
                <a:latin typeface="Gothic A1"/>
                <a:ea typeface="Gothic A1"/>
                <a:cs typeface="Gothic A1"/>
                <a:sym typeface="Gothic A1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Gothic A1"/>
              <a:buNone/>
              <a:defRPr b="1">
                <a:latin typeface="Gothic A1"/>
                <a:ea typeface="Gothic A1"/>
                <a:cs typeface="Gothic A1"/>
                <a:sym typeface="Gothic A1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Gothic A1"/>
              <a:buNone/>
              <a:defRPr b="1">
                <a:latin typeface="Gothic A1"/>
                <a:ea typeface="Gothic A1"/>
                <a:cs typeface="Gothic A1"/>
                <a:sym typeface="Gothic A1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Gothic A1"/>
              <a:buNone/>
              <a:defRPr b="1">
                <a:latin typeface="Gothic A1"/>
                <a:ea typeface="Gothic A1"/>
                <a:cs typeface="Gothic A1"/>
                <a:sym typeface="Gothic A1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Gothic A1"/>
              <a:buNone/>
              <a:defRPr b="1"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1pPr>
            <a:lvl2pPr lvl="1"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2pPr>
            <a:lvl3pPr lvl="2"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3pPr>
            <a:lvl4pPr lvl="3"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4pPr>
            <a:lvl5pPr lvl="4"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5pPr>
            <a:lvl6pPr lvl="5"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6pPr>
            <a:lvl7pPr lvl="6"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7pPr>
            <a:lvl8pPr lvl="7"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8pPr>
            <a:lvl9pPr lvl="8">
              <a:buNone/>
              <a:defRPr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33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, Light" type="tx">
  <p:cSld name="Title and body, Light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61400" y="461425"/>
            <a:ext cx="7875000" cy="10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thic A1"/>
              <a:buNone/>
              <a:defRPr sz="3200" b="1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61400" y="1491025"/>
            <a:ext cx="7038900" cy="31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7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9"/>
          <p:cNvSpPr txBox="1">
            <a:spLocks noGrp="1"/>
          </p:cNvSpPr>
          <p:nvPr>
            <p:ph type="ctrTitle"/>
          </p:nvPr>
        </p:nvSpPr>
        <p:spPr>
          <a:xfrm>
            <a:off x="1143000" y="1135855"/>
            <a:ext cx="6858000" cy="1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Gill Sans"/>
              <a:buNone/>
              <a:defRPr sz="4500" b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08" name="Google Shape;208;p39"/>
          <p:cNvSpPr txBox="1">
            <a:spLocks noGrp="1"/>
          </p:cNvSpPr>
          <p:nvPr>
            <p:ph type="subTitle" idx="1"/>
          </p:nvPr>
        </p:nvSpPr>
        <p:spPr>
          <a:xfrm>
            <a:off x="1143000" y="2895600"/>
            <a:ext cx="68580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, Dark">
  <p:cSld name="Title and body, Dark">
    <p:bg>
      <p:bgPr>
        <a:solidFill>
          <a:srgbClr val="1C3C35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61400" y="461425"/>
            <a:ext cx="7875000" cy="10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Gothic A1"/>
              <a:buNone/>
              <a:defRPr sz="3200" b="1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Gothic A1"/>
              <a:buNone/>
              <a:defRPr sz="2400" b="1"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Gothic A1"/>
              <a:buNone/>
              <a:defRPr sz="2400" b="1"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Gothic A1"/>
              <a:buNone/>
              <a:defRPr sz="2400" b="1"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Gothic A1"/>
              <a:buNone/>
              <a:defRPr sz="2400" b="1"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Gothic A1"/>
              <a:buNone/>
              <a:defRPr sz="2400" b="1"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Gothic A1"/>
              <a:buNone/>
              <a:defRPr sz="2400" b="1"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Gothic A1"/>
              <a:buNone/>
              <a:defRPr sz="2400" b="1"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Gothic A1"/>
              <a:buNone/>
              <a:defRPr sz="2400" b="1"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61400" y="1491025"/>
            <a:ext cx="7038900" cy="31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3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51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section with photo">
  <p:cSld name="Split section with photo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6075" y="457275"/>
            <a:ext cx="43956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Gothic A1"/>
              <a:buNone/>
              <a:defRPr sz="2400" b="1">
                <a:solidFill>
                  <a:srgbClr val="1C3C35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Gothic A1"/>
              <a:buNone/>
              <a:defRPr sz="2400" b="1">
                <a:solidFill>
                  <a:srgbClr val="1C3C35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Gothic A1"/>
              <a:buNone/>
              <a:defRPr sz="2400" b="1">
                <a:solidFill>
                  <a:srgbClr val="1C3C35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Gothic A1"/>
              <a:buNone/>
              <a:defRPr sz="2400" b="1">
                <a:solidFill>
                  <a:srgbClr val="1C3C35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Gothic A1"/>
              <a:buNone/>
              <a:defRPr sz="2400" b="1">
                <a:solidFill>
                  <a:srgbClr val="1C3C35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Gothic A1"/>
              <a:buNone/>
              <a:defRPr sz="2400" b="1">
                <a:solidFill>
                  <a:srgbClr val="1C3C35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Gothic A1"/>
              <a:buNone/>
              <a:defRPr sz="2400" b="1">
                <a:solidFill>
                  <a:srgbClr val="1C3C35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Gothic A1"/>
              <a:buNone/>
              <a:defRPr sz="2400" b="1">
                <a:solidFill>
                  <a:srgbClr val="1C3C35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456075" y="1696575"/>
            <a:ext cx="4395600" cy="28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114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>
                <a:solidFill>
                  <a:schemeClr val="lt2"/>
                </a:solidFill>
              </a:defRPr>
            </a:lvl1pPr>
            <a:lvl2pPr marL="914378" lvl="1" indent="-298442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566" lvl="2" indent="-298442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754" lvl="3" indent="-298442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5943" lvl="4" indent="-298442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132" lvl="5" indent="-298442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320" lvl="6" indent="-298442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509" lvl="7" indent="-298442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697" lvl="8" indent="-298442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 dirty="0">
              <a:solidFill>
                <a:srgbClr val="FFFFFF"/>
              </a:solidFill>
            </a:endParaRPr>
          </a:p>
        </p:txBody>
      </p:sp>
      <p:sp>
        <p:nvSpPr>
          <p:cNvPr id="29" name="Google Shape;29;p6"/>
          <p:cNvSpPr/>
          <p:nvPr/>
        </p:nvSpPr>
        <p:spPr>
          <a:xfrm>
            <a:off x="5487900" y="0"/>
            <a:ext cx="36561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1C3C35"/>
              </a:solidFill>
              <a:cs typeface="Arial"/>
              <a:sym typeface="Arial"/>
            </a:endParaRPr>
          </a:p>
        </p:txBody>
      </p:sp>
      <p:sp>
        <p:nvSpPr>
          <p:cNvPr id="30" name="Google Shape;30;p6"/>
          <p:cNvSpPr txBox="1">
            <a:spLocks noGrp="1"/>
          </p:cNvSpPr>
          <p:nvPr>
            <p:ph type="title" idx="2"/>
          </p:nvPr>
        </p:nvSpPr>
        <p:spPr>
          <a:xfrm>
            <a:off x="5912100" y="457275"/>
            <a:ext cx="28077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Gothic A1"/>
              <a:buNone/>
              <a:defRPr sz="2400" b="1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Arimo"/>
              <a:buNone/>
              <a:defRPr sz="2400">
                <a:solidFill>
                  <a:srgbClr val="1C3C35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Arimo"/>
              <a:buNone/>
              <a:defRPr sz="2400">
                <a:solidFill>
                  <a:srgbClr val="1C3C35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Arimo"/>
              <a:buNone/>
              <a:defRPr sz="2400">
                <a:solidFill>
                  <a:srgbClr val="1C3C35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Arimo"/>
              <a:buNone/>
              <a:defRPr sz="2400">
                <a:solidFill>
                  <a:srgbClr val="1C3C35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Arimo"/>
              <a:buNone/>
              <a:defRPr sz="2400">
                <a:solidFill>
                  <a:srgbClr val="1C3C35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Arimo"/>
              <a:buNone/>
              <a:defRPr sz="2400">
                <a:solidFill>
                  <a:srgbClr val="1C3C35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Arimo"/>
              <a:buNone/>
              <a:defRPr sz="2400">
                <a:solidFill>
                  <a:srgbClr val="1C3C35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Arimo"/>
              <a:buNone/>
              <a:defRPr sz="2400">
                <a:solidFill>
                  <a:srgbClr val="1C3C35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3"/>
          </p:nvPr>
        </p:nvSpPr>
        <p:spPr>
          <a:xfrm>
            <a:off x="5912100" y="1696575"/>
            <a:ext cx="2807700" cy="28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1142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378" lvl="1" indent="-298442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566" lvl="2" indent="-298442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754" lvl="3" indent="-298442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5943" lvl="4" indent="-298442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132" lvl="5" indent="-298442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320" lvl="6" indent="-298442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509" lvl="7" indent="-298442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697" lvl="8" indent="-298442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00809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section with photo 1">
  <p:cSld name="Split section with photo 1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-1875" y="0"/>
            <a:ext cx="36561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1C3C35"/>
              </a:solidFill>
              <a:cs typeface="Arial"/>
              <a:sym typeface="Arial"/>
            </a:endParaRPr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6075" y="457275"/>
            <a:ext cx="28077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Gothic A1"/>
              <a:buNone/>
              <a:defRPr sz="2400" b="1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Arimo"/>
              <a:buNone/>
              <a:defRPr sz="2400">
                <a:solidFill>
                  <a:srgbClr val="1C3C35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Arimo"/>
              <a:buNone/>
              <a:defRPr sz="2400">
                <a:solidFill>
                  <a:srgbClr val="1C3C35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Arimo"/>
              <a:buNone/>
              <a:defRPr sz="2400">
                <a:solidFill>
                  <a:srgbClr val="1C3C35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Arimo"/>
              <a:buNone/>
              <a:defRPr sz="2400">
                <a:solidFill>
                  <a:srgbClr val="1C3C35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Arimo"/>
              <a:buNone/>
              <a:defRPr sz="2400">
                <a:solidFill>
                  <a:srgbClr val="1C3C35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Arimo"/>
              <a:buNone/>
              <a:defRPr sz="2400">
                <a:solidFill>
                  <a:srgbClr val="1C3C35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Arimo"/>
              <a:buNone/>
              <a:defRPr sz="2400">
                <a:solidFill>
                  <a:srgbClr val="1C3C35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Arimo"/>
              <a:buNone/>
              <a:defRPr sz="2400">
                <a:solidFill>
                  <a:srgbClr val="1C3C35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56075" y="1696575"/>
            <a:ext cx="2807700" cy="28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1142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378" lvl="1" indent="-298442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566" lvl="2" indent="-298442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754" lvl="3" indent="-298442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5943" lvl="4" indent="-298442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132" lvl="5" indent="-298442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320" lvl="6" indent="-298442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509" lvl="7" indent="-298442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697" lvl="8" indent="-298442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 dirty="0">
              <a:solidFill>
                <a:srgbClr val="FFFFFF"/>
              </a:solidFill>
            </a:endParaRPr>
          </a:p>
        </p:txBody>
      </p:sp>
      <p:sp>
        <p:nvSpPr>
          <p:cNvPr id="37" name="Google Shape;37;p7"/>
          <p:cNvSpPr txBox="1">
            <a:spLocks noGrp="1"/>
          </p:cNvSpPr>
          <p:nvPr>
            <p:ph type="title" idx="2"/>
          </p:nvPr>
        </p:nvSpPr>
        <p:spPr>
          <a:xfrm>
            <a:off x="4323875" y="457275"/>
            <a:ext cx="43956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Gothic A1"/>
              <a:buNone/>
              <a:defRPr sz="2400" b="1">
                <a:solidFill>
                  <a:srgbClr val="1C3C35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Gothic A1"/>
              <a:buNone/>
              <a:defRPr sz="2400" b="1">
                <a:solidFill>
                  <a:srgbClr val="1C3C35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Gothic A1"/>
              <a:buNone/>
              <a:defRPr sz="2400" b="1">
                <a:solidFill>
                  <a:srgbClr val="1C3C35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Gothic A1"/>
              <a:buNone/>
              <a:defRPr sz="2400" b="1">
                <a:solidFill>
                  <a:srgbClr val="1C3C35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Gothic A1"/>
              <a:buNone/>
              <a:defRPr sz="2400" b="1">
                <a:solidFill>
                  <a:srgbClr val="1C3C35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Gothic A1"/>
              <a:buNone/>
              <a:defRPr sz="2400" b="1">
                <a:solidFill>
                  <a:srgbClr val="1C3C35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Gothic A1"/>
              <a:buNone/>
              <a:defRPr sz="2400" b="1">
                <a:solidFill>
                  <a:srgbClr val="1C3C35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C3C35"/>
              </a:buClr>
              <a:buSzPts val="2400"/>
              <a:buFont typeface="Gothic A1"/>
              <a:buNone/>
              <a:defRPr sz="2400" b="1">
                <a:solidFill>
                  <a:srgbClr val="1C3C35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4323875" y="1696575"/>
            <a:ext cx="4395600" cy="28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114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>
                <a:solidFill>
                  <a:schemeClr val="lt2"/>
                </a:solidFill>
              </a:defRPr>
            </a:lvl1pPr>
            <a:lvl2pPr marL="914378" lvl="1" indent="-29844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566" lvl="2" indent="-29844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754" lvl="3" indent="-29844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5943" lvl="4" indent="-29844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132" lvl="5" indent="-29844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320" lvl="6" indent="-29844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509" lvl="7" indent="-29844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697" lvl="8" indent="-298442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2072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lvl="0" indent="-36194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b="1"/>
            </a:lvl1pPr>
            <a:lvl2pPr marL="914378" lvl="1" indent="-3174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566" lvl="2" indent="-3174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754" lvl="3" indent="-3174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5943" lvl="4" indent="-3174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132" lvl="5" indent="-3174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188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>
              <a:solidFill>
                <a:srgbClr val="1C3C35"/>
              </a:solidFill>
            </a:endParaRPr>
          </a:p>
        </p:txBody>
      </p:sp>
      <p:sp>
        <p:nvSpPr>
          <p:cNvPr id="45" name="Google Shape;45;p9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>
              <a:solidFill>
                <a:srgbClr val="1C3C35"/>
              </a:solidFill>
            </a:endParaRPr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en" smtClean="0">
                <a:solidFill>
                  <a:srgbClr val="1C3C35"/>
                </a:solidFill>
              </a:rPr>
              <a:pPr/>
              <a:t>‹#›</a:t>
            </a:fld>
            <a:endParaRPr lang="en" dirty="0">
              <a:solidFill>
                <a:srgbClr val="1C3C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49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189" lvl="0" indent="-31749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378" lvl="1" indent="-3174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566" lvl="2" indent="-3174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754" lvl="3" indent="-3174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5943" lvl="4" indent="-3174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132" lvl="5" indent="-3174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714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>
              <a:solidFill>
                <a:srgbClr val="1C3C35"/>
              </a:solidFill>
            </a:endParaRPr>
          </a:p>
        </p:txBody>
      </p:sp>
      <p:sp>
        <p:nvSpPr>
          <p:cNvPr id="55" name="Google Shape;55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dirty="0">
              <a:solidFill>
                <a:srgbClr val="1C3C35"/>
              </a:solidFill>
            </a:endParaRPr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en" smtClean="0">
                <a:solidFill>
                  <a:srgbClr val="1C3C35"/>
                </a:solidFill>
              </a:rPr>
              <a:pPr/>
              <a:t>‹#›</a:t>
            </a:fld>
            <a:endParaRPr lang="en" dirty="0">
              <a:solidFill>
                <a:srgbClr val="1C3C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4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3600"/>
              <a:buFont typeface="Gill Sans"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11" name="Google Shape;211;p4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213" name="Google Shape;213;p40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74725" y="4553109"/>
            <a:ext cx="1499112" cy="673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0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49379"/>
            <a:ext cx="1630373" cy="673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3600"/>
              <a:buFont typeface="Gill Sans"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17" name="Google Shape;217;p4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1B3B35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F1DB"/>
              </a:buClr>
              <a:buSzPts val="3600"/>
              <a:buFont typeface="Gill Sans"/>
              <a:buNone/>
              <a:defRPr b="1">
                <a:solidFill>
                  <a:srgbClr val="E9F1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21" name="Google Shape;221;p4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223" name="Google Shape;223;p42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86724"/>
            <a:ext cx="1854200" cy="76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2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9356" y="4510660"/>
            <a:ext cx="1598344" cy="717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1B3B35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F1DB"/>
              </a:buClr>
              <a:buSzPts val="3600"/>
              <a:buFont typeface="Gill Sans"/>
              <a:buNone/>
              <a:defRPr b="1">
                <a:solidFill>
                  <a:srgbClr val="E9F1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27" name="Google Shape;227;p4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4"/>
          <p:cNvSpPr txBox="1">
            <a:spLocks noGrp="1"/>
          </p:cNvSpPr>
          <p:nvPr>
            <p:ph type="title"/>
          </p:nvPr>
        </p:nvSpPr>
        <p:spPr>
          <a:xfrm>
            <a:off x="628650" y="537766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4500"/>
              <a:buFont typeface="Gill Sans"/>
              <a:buNone/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31" name="Google Shape;231;p44"/>
          <p:cNvSpPr txBox="1">
            <a:spLocks noGrp="1"/>
          </p:cNvSpPr>
          <p:nvPr>
            <p:ph type="body" idx="1"/>
          </p:nvPr>
        </p:nvSpPr>
        <p:spPr>
          <a:xfrm>
            <a:off x="628650" y="267731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bg>
      <p:bgPr>
        <a:solidFill>
          <a:srgbClr val="1B3B35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5"/>
          <p:cNvSpPr txBox="1">
            <a:spLocks noGrp="1"/>
          </p:cNvSpPr>
          <p:nvPr>
            <p:ph type="title"/>
          </p:nvPr>
        </p:nvSpPr>
        <p:spPr>
          <a:xfrm>
            <a:off x="628650" y="537766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F1DB"/>
              </a:buClr>
              <a:buSzPts val="4500"/>
              <a:buFont typeface="Gill Sans"/>
              <a:buNone/>
              <a:defRPr sz="4500">
                <a:solidFill>
                  <a:srgbClr val="E9F1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35" name="Google Shape;235;p45"/>
          <p:cNvSpPr txBox="1">
            <a:spLocks noGrp="1"/>
          </p:cNvSpPr>
          <p:nvPr>
            <p:ph type="body" idx="1"/>
          </p:nvPr>
        </p:nvSpPr>
        <p:spPr>
          <a:xfrm>
            <a:off x="628650" y="267731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5046"/>
              </a:buClr>
              <a:buSzPts val="3600"/>
              <a:buFont typeface="Gill Sans"/>
              <a:buNone/>
              <a:defRPr sz="3600" b="1" i="0" u="none" strike="noStrike" cap="none">
                <a:solidFill>
                  <a:srgbClr val="22504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 dirty="0"/>
          </a:p>
        </p:txBody>
      </p:sp>
      <p:sp>
        <p:nvSpPr>
          <p:cNvPr id="188" name="Google Shape;188;p3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C3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othic A1"/>
              <a:buNone/>
              <a:defRPr sz="2800" b="1">
                <a:solidFill>
                  <a:schemeClr val="lt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othic A1 Light"/>
              <a:buNone/>
              <a:defRPr sz="28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othic A1 Light"/>
              <a:buNone/>
              <a:defRPr sz="28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othic A1 Light"/>
              <a:buNone/>
              <a:defRPr sz="28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othic A1 Light"/>
              <a:buNone/>
              <a:defRPr sz="28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othic A1 Light"/>
              <a:buNone/>
              <a:defRPr sz="28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othic A1 Light"/>
              <a:buNone/>
              <a:defRPr sz="28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othic A1 Light"/>
              <a:buNone/>
              <a:defRPr sz="28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othic A1 Light"/>
              <a:buNone/>
              <a:defRPr sz="28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othic A1"/>
              <a:buChar char="●"/>
              <a:defRPr sz="1300">
                <a:solidFill>
                  <a:schemeClr val="dk2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Gothic A1"/>
              <a:buChar char="○"/>
              <a:defRPr sz="1100">
                <a:solidFill>
                  <a:schemeClr val="dk2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Gothic A1"/>
              <a:buChar char="■"/>
              <a:defRPr sz="1100">
                <a:solidFill>
                  <a:schemeClr val="dk2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Gothic A1"/>
              <a:buChar char="●"/>
              <a:defRPr sz="1100">
                <a:solidFill>
                  <a:schemeClr val="dk2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Gothic A1"/>
              <a:buChar char="○"/>
              <a:defRPr sz="1100">
                <a:solidFill>
                  <a:schemeClr val="dk2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Gothic A1"/>
              <a:buChar char="■"/>
              <a:defRPr sz="1100">
                <a:solidFill>
                  <a:schemeClr val="dk2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Gothic A1"/>
              <a:buChar char="●"/>
              <a:defRPr sz="1100">
                <a:solidFill>
                  <a:schemeClr val="dk2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Gothic A1"/>
              <a:buChar char="○"/>
              <a:defRPr sz="1100">
                <a:solidFill>
                  <a:schemeClr val="dk2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Gothic A1"/>
              <a:buChar char="■"/>
              <a:defRPr sz="1100">
                <a:solidFill>
                  <a:schemeClr val="dk2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 dirty="0">
              <a:solidFill>
                <a:srgbClr val="FFFFFF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</p:spTree>
    <p:extLst>
      <p:ext uri="{BB962C8B-B14F-4D97-AF65-F5344CB8AC3E}">
        <p14:creationId xmlns:p14="http://schemas.microsoft.com/office/powerpoint/2010/main" val="14036776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288">
          <p15:clr>
            <a:srgbClr val="EA4335"/>
          </p15:clr>
        </p15:guide>
        <p15:guide id="4" orient="horz" pos="288">
          <p15:clr>
            <a:srgbClr val="EA4335"/>
          </p15:clr>
        </p15:guide>
        <p15:guide id="5" orient="horz" pos="2937">
          <p15:clr>
            <a:srgbClr val="EA4335"/>
          </p15:clr>
        </p15:guide>
        <p15:guide id="6" pos="1584">
          <p15:clr>
            <a:srgbClr val="EA4335"/>
          </p15:clr>
        </p15:guide>
        <p15:guide id="7" pos="4176">
          <p15:clr>
            <a:srgbClr val="EA4335"/>
          </p15:clr>
        </p15:guide>
        <p15:guide id="8" pos="547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6"/>
          <p:cNvSpPr/>
          <p:nvPr/>
        </p:nvSpPr>
        <p:spPr>
          <a:xfrm>
            <a:off x="-1875" y="0"/>
            <a:ext cx="365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337" name="Google Shape;337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543" y="465213"/>
            <a:ext cx="3409263" cy="170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600" y="2538450"/>
            <a:ext cx="1976693" cy="869139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66"/>
          <p:cNvSpPr txBox="1"/>
          <p:nvPr/>
        </p:nvSpPr>
        <p:spPr>
          <a:xfrm>
            <a:off x="4242825" y="1353300"/>
            <a:ext cx="40416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dirty="0">
              <a:solidFill>
                <a:srgbClr val="FFFFFF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FFFF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Results for the </a:t>
            </a:r>
            <a:r>
              <a:rPr lang="en-US" sz="3800" dirty="0">
                <a:solidFill>
                  <a:srgbClr val="FFFFFF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City</a:t>
            </a:r>
            <a:r>
              <a:rPr lang="en" sz="3800" dirty="0">
                <a:solidFill>
                  <a:srgbClr val="FFFFFF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 of </a:t>
            </a:r>
            <a:r>
              <a:rPr lang="en-US" sz="3800" dirty="0">
                <a:solidFill>
                  <a:srgbClr val="FFFFFF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Prior Lake</a:t>
            </a:r>
            <a:r>
              <a:rPr lang="en" sz="3800" dirty="0">
                <a:solidFill>
                  <a:srgbClr val="FFFFFF"/>
                </a:solidFill>
                <a:latin typeface="Gothic A1"/>
                <a:ea typeface="Gothic A1"/>
                <a:cs typeface="Gothic A1"/>
                <a:sym typeface="Gothic A1"/>
              </a:rPr>
              <a:t> </a:t>
            </a:r>
            <a:endParaRPr sz="3800" dirty="0">
              <a:solidFill>
                <a:srgbClr val="FFFFFF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othic A1"/>
              <a:ea typeface="Gothic A1"/>
              <a:cs typeface="Gothic A1"/>
              <a:sym typeface="Gothic A1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341" name="Google Shape;341;p66"/>
          <p:cNvSpPr txBox="1"/>
          <p:nvPr/>
        </p:nvSpPr>
        <p:spPr>
          <a:xfrm>
            <a:off x="4375425" y="4100338"/>
            <a:ext cx="397297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August 24</a:t>
            </a:r>
            <a:r>
              <a:rPr lang="en" sz="1600" baseline="30000" dirty="0">
                <a:solidFill>
                  <a:srgbClr val="FFFFFF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th</a:t>
            </a:r>
            <a:r>
              <a:rPr lang="en" sz="1600" dirty="0">
                <a:solidFill>
                  <a:srgbClr val="FFFFFF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, 2022</a:t>
            </a:r>
            <a:endParaRPr sz="1600" dirty="0">
              <a:solidFill>
                <a:srgbClr val="FFFFFF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7CBA629-4F1B-446A-888F-719327DE0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600" y="3346510"/>
            <a:ext cx="2270258" cy="12820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2"/>
          <p:cNvSpPr txBox="1">
            <a:spLocks noGrp="1"/>
          </p:cNvSpPr>
          <p:nvPr>
            <p:ph type="title"/>
          </p:nvPr>
        </p:nvSpPr>
        <p:spPr>
          <a:xfrm>
            <a:off x="457200" y="1457550"/>
            <a:ext cx="6086100" cy="22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300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Survey Highlights</a:t>
            </a:r>
            <a:endParaRPr sz="3300" dirty="0"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5488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3"/>
          <p:cNvSpPr txBox="1">
            <a:spLocks noGrp="1"/>
          </p:cNvSpPr>
          <p:nvPr>
            <p:ph type="title"/>
          </p:nvPr>
        </p:nvSpPr>
        <p:spPr>
          <a:xfrm>
            <a:off x="401120" y="1179974"/>
            <a:ext cx="239923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Prior Lake residents enjoy a positive quality of life</a:t>
            </a:r>
            <a:endParaRPr dirty="0"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pic>
        <p:nvPicPr>
          <p:cNvPr id="409" name="Google Shape;409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12898"/>
            <a:ext cx="3653050" cy="73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3350" y="734644"/>
            <a:ext cx="5637628" cy="35706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40C16F-075F-4BEF-A746-19A8714D05E5}"/>
              </a:ext>
            </a:extLst>
          </p:cNvPr>
          <p:cNvSpPr txBox="1"/>
          <p:nvPr/>
        </p:nvSpPr>
        <p:spPr>
          <a:xfrm>
            <a:off x="401120" y="326250"/>
            <a:ext cx="1608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Key Finding #1: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4"/>
          <p:cNvSpPr txBox="1">
            <a:spLocks noGrp="1"/>
          </p:cNvSpPr>
          <p:nvPr>
            <p:ph type="body" idx="1"/>
          </p:nvPr>
        </p:nvSpPr>
        <p:spPr>
          <a:xfrm>
            <a:off x="196204" y="2425089"/>
            <a:ext cx="5281570" cy="1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</a:rPr>
              <a:t>About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</a:rPr>
              <a:t>9 in 10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</a:rPr>
              <a:t>residents gave </a:t>
            </a:r>
            <a:r>
              <a:rPr lang="en-US" sz="2000" b="1" dirty="0">
                <a:solidFill>
                  <a:schemeClr val="dk1"/>
                </a:solidFill>
                <a:latin typeface="Arial" panose="020B0604020202020204" pitchFamily="34" charset="0"/>
              </a:rPr>
              <a:t>excellent 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</a:rPr>
              <a:t>or</a:t>
            </a:r>
            <a:r>
              <a:rPr lang="en-US" sz="2000" b="1" dirty="0">
                <a:solidFill>
                  <a:schemeClr val="dk1"/>
                </a:solidFill>
                <a:latin typeface="Arial" panose="020B0604020202020204" pitchFamily="34" charset="0"/>
              </a:rPr>
              <a:t> good 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</a:rPr>
              <a:t>ratings to:</a:t>
            </a:r>
          </a:p>
        </p:txBody>
      </p:sp>
      <p:grpSp>
        <p:nvGrpSpPr>
          <p:cNvPr id="8" name="Google Shape;473;p81">
            <a:extLst>
              <a:ext uri="{FF2B5EF4-FFF2-40B4-BE49-F238E27FC236}">
                <a16:creationId xmlns:a16="http://schemas.microsoft.com/office/drawing/2014/main" id="{2B0A6834-3324-4D78-BCFC-D4715ABE188B}"/>
              </a:ext>
            </a:extLst>
          </p:cNvPr>
          <p:cNvGrpSpPr/>
          <p:nvPr/>
        </p:nvGrpSpPr>
        <p:grpSpPr>
          <a:xfrm>
            <a:off x="485417" y="1331869"/>
            <a:ext cx="4306800" cy="1093220"/>
            <a:chOff x="457222" y="2819276"/>
            <a:chExt cx="1346721" cy="384597"/>
          </a:xfrm>
        </p:grpSpPr>
        <p:grpSp>
          <p:nvGrpSpPr>
            <p:cNvPr id="9" name="Google Shape;474;p81">
              <a:extLst>
                <a:ext uri="{FF2B5EF4-FFF2-40B4-BE49-F238E27FC236}">
                  <a16:creationId xmlns:a16="http://schemas.microsoft.com/office/drawing/2014/main" id="{527ACBE7-B0A6-47CD-993E-D48B50F94F6B}"/>
                </a:ext>
              </a:extLst>
            </p:cNvPr>
            <p:cNvGrpSpPr/>
            <p:nvPr/>
          </p:nvGrpSpPr>
          <p:grpSpPr>
            <a:xfrm>
              <a:off x="457222" y="2819276"/>
              <a:ext cx="121249" cy="384597"/>
              <a:chOff x="1449858" y="3505200"/>
              <a:chExt cx="304800" cy="914400"/>
            </a:xfrm>
          </p:grpSpPr>
          <p:sp>
            <p:nvSpPr>
              <p:cNvPr id="37" name="Google Shape;475;p81">
                <a:extLst>
                  <a:ext uri="{FF2B5EF4-FFF2-40B4-BE49-F238E27FC236}">
                    <a16:creationId xmlns:a16="http://schemas.microsoft.com/office/drawing/2014/main" id="{D085EBDC-9D61-473C-9961-739F3C52CC3D}"/>
                  </a:ext>
                </a:extLst>
              </p:cNvPr>
              <p:cNvSpPr/>
              <p:nvPr/>
            </p:nvSpPr>
            <p:spPr>
              <a:xfrm>
                <a:off x="1449858" y="350520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8" name="Google Shape;476;p81">
                <a:extLst>
                  <a:ext uri="{FF2B5EF4-FFF2-40B4-BE49-F238E27FC236}">
                    <a16:creationId xmlns:a16="http://schemas.microsoft.com/office/drawing/2014/main" id="{B03489E1-33CE-485F-BA75-EE57CBA797D8}"/>
                  </a:ext>
                </a:extLst>
              </p:cNvPr>
              <p:cNvSpPr/>
              <p:nvPr/>
            </p:nvSpPr>
            <p:spPr>
              <a:xfrm rot="-5400000">
                <a:off x="1297458" y="3962400"/>
                <a:ext cx="609600" cy="304800"/>
              </a:xfrm>
              <a:prstGeom prst="flowChartDelay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sym typeface="Roboto"/>
                </a:endParaRPr>
              </a:p>
            </p:txBody>
          </p:sp>
        </p:grpSp>
        <p:grpSp>
          <p:nvGrpSpPr>
            <p:cNvPr id="10" name="Google Shape;477;p81">
              <a:extLst>
                <a:ext uri="{FF2B5EF4-FFF2-40B4-BE49-F238E27FC236}">
                  <a16:creationId xmlns:a16="http://schemas.microsoft.com/office/drawing/2014/main" id="{2DB5D32F-8B31-4670-B8BC-1B2E46539E25}"/>
                </a:ext>
              </a:extLst>
            </p:cNvPr>
            <p:cNvGrpSpPr/>
            <p:nvPr/>
          </p:nvGrpSpPr>
          <p:grpSpPr>
            <a:xfrm>
              <a:off x="593386" y="2819276"/>
              <a:ext cx="121249" cy="384597"/>
              <a:chOff x="1449858" y="3505200"/>
              <a:chExt cx="304800" cy="914400"/>
            </a:xfrm>
          </p:grpSpPr>
          <p:sp>
            <p:nvSpPr>
              <p:cNvPr id="35" name="Google Shape;478;p81">
                <a:extLst>
                  <a:ext uri="{FF2B5EF4-FFF2-40B4-BE49-F238E27FC236}">
                    <a16:creationId xmlns:a16="http://schemas.microsoft.com/office/drawing/2014/main" id="{5835BAB5-8A99-4AFD-82F4-D7896D8271A5}"/>
                  </a:ext>
                </a:extLst>
              </p:cNvPr>
              <p:cNvSpPr/>
              <p:nvPr/>
            </p:nvSpPr>
            <p:spPr>
              <a:xfrm>
                <a:off x="1449858" y="350520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sym typeface="Roboto"/>
                </a:endParaRPr>
              </a:p>
            </p:txBody>
          </p:sp>
          <p:sp>
            <p:nvSpPr>
              <p:cNvPr id="36" name="Google Shape;479;p81">
                <a:extLst>
                  <a:ext uri="{FF2B5EF4-FFF2-40B4-BE49-F238E27FC236}">
                    <a16:creationId xmlns:a16="http://schemas.microsoft.com/office/drawing/2014/main" id="{56111A35-8D42-4260-B290-B46D4D077E8E}"/>
                  </a:ext>
                </a:extLst>
              </p:cNvPr>
              <p:cNvSpPr/>
              <p:nvPr/>
            </p:nvSpPr>
            <p:spPr>
              <a:xfrm rot="-5400000">
                <a:off x="1297458" y="3962400"/>
                <a:ext cx="609600" cy="304800"/>
              </a:xfrm>
              <a:prstGeom prst="flowChartDelay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sym typeface="Roboto"/>
                </a:endParaRPr>
              </a:p>
            </p:txBody>
          </p:sp>
        </p:grpSp>
        <p:grpSp>
          <p:nvGrpSpPr>
            <p:cNvPr id="11" name="Google Shape;480;p81">
              <a:extLst>
                <a:ext uri="{FF2B5EF4-FFF2-40B4-BE49-F238E27FC236}">
                  <a16:creationId xmlns:a16="http://schemas.microsoft.com/office/drawing/2014/main" id="{F00B4181-A412-4351-9C29-C50FBC4CCE63}"/>
                </a:ext>
              </a:extLst>
            </p:cNvPr>
            <p:cNvGrpSpPr/>
            <p:nvPr/>
          </p:nvGrpSpPr>
          <p:grpSpPr>
            <a:xfrm>
              <a:off x="729550" y="2819276"/>
              <a:ext cx="121249" cy="384597"/>
              <a:chOff x="1449858" y="3505200"/>
              <a:chExt cx="304800" cy="914400"/>
            </a:xfrm>
          </p:grpSpPr>
          <p:sp>
            <p:nvSpPr>
              <p:cNvPr id="33" name="Google Shape;481;p81">
                <a:extLst>
                  <a:ext uri="{FF2B5EF4-FFF2-40B4-BE49-F238E27FC236}">
                    <a16:creationId xmlns:a16="http://schemas.microsoft.com/office/drawing/2014/main" id="{57B53E20-C9B3-43B8-B79C-68206512546E}"/>
                  </a:ext>
                </a:extLst>
              </p:cNvPr>
              <p:cNvSpPr/>
              <p:nvPr/>
            </p:nvSpPr>
            <p:spPr>
              <a:xfrm>
                <a:off x="1449858" y="350520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sym typeface="Roboto"/>
                </a:endParaRPr>
              </a:p>
            </p:txBody>
          </p:sp>
          <p:sp>
            <p:nvSpPr>
              <p:cNvPr id="34" name="Google Shape;482;p81">
                <a:extLst>
                  <a:ext uri="{FF2B5EF4-FFF2-40B4-BE49-F238E27FC236}">
                    <a16:creationId xmlns:a16="http://schemas.microsoft.com/office/drawing/2014/main" id="{4F0DB204-A173-414E-A4A8-AACDF8F4B222}"/>
                  </a:ext>
                </a:extLst>
              </p:cNvPr>
              <p:cNvSpPr/>
              <p:nvPr/>
            </p:nvSpPr>
            <p:spPr>
              <a:xfrm rot="-5400000">
                <a:off x="1297458" y="3962400"/>
                <a:ext cx="609600" cy="304800"/>
              </a:xfrm>
              <a:prstGeom prst="flowChartDelay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sym typeface="Roboto"/>
                </a:endParaRPr>
              </a:p>
            </p:txBody>
          </p:sp>
        </p:grpSp>
        <p:grpSp>
          <p:nvGrpSpPr>
            <p:cNvPr id="12" name="Google Shape;483;p81">
              <a:extLst>
                <a:ext uri="{FF2B5EF4-FFF2-40B4-BE49-F238E27FC236}">
                  <a16:creationId xmlns:a16="http://schemas.microsoft.com/office/drawing/2014/main" id="{8139A4BF-9E4E-4767-89E7-7982F950E8E2}"/>
                </a:ext>
              </a:extLst>
            </p:cNvPr>
            <p:cNvGrpSpPr/>
            <p:nvPr/>
          </p:nvGrpSpPr>
          <p:grpSpPr>
            <a:xfrm>
              <a:off x="865714" y="2819276"/>
              <a:ext cx="121249" cy="384597"/>
              <a:chOff x="1449858" y="3505200"/>
              <a:chExt cx="304800" cy="914400"/>
            </a:xfrm>
          </p:grpSpPr>
          <p:sp>
            <p:nvSpPr>
              <p:cNvPr id="31" name="Google Shape;484;p81">
                <a:extLst>
                  <a:ext uri="{FF2B5EF4-FFF2-40B4-BE49-F238E27FC236}">
                    <a16:creationId xmlns:a16="http://schemas.microsoft.com/office/drawing/2014/main" id="{C8F3D7A4-EF40-41DB-9BD4-F0EC1DB6DEC4}"/>
                  </a:ext>
                </a:extLst>
              </p:cNvPr>
              <p:cNvSpPr/>
              <p:nvPr/>
            </p:nvSpPr>
            <p:spPr>
              <a:xfrm>
                <a:off x="1449858" y="350520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sym typeface="Roboto"/>
                </a:endParaRPr>
              </a:p>
            </p:txBody>
          </p:sp>
          <p:sp>
            <p:nvSpPr>
              <p:cNvPr id="32" name="Google Shape;485;p81">
                <a:extLst>
                  <a:ext uri="{FF2B5EF4-FFF2-40B4-BE49-F238E27FC236}">
                    <a16:creationId xmlns:a16="http://schemas.microsoft.com/office/drawing/2014/main" id="{17BFB59B-1AA3-4971-BDE8-10DBC8B31583}"/>
                  </a:ext>
                </a:extLst>
              </p:cNvPr>
              <p:cNvSpPr/>
              <p:nvPr/>
            </p:nvSpPr>
            <p:spPr>
              <a:xfrm rot="-5400000">
                <a:off x="1297458" y="3962400"/>
                <a:ext cx="609600" cy="304800"/>
              </a:xfrm>
              <a:prstGeom prst="flowChartDelay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sym typeface="Roboto"/>
                </a:endParaRPr>
              </a:p>
            </p:txBody>
          </p:sp>
        </p:grpSp>
        <p:grpSp>
          <p:nvGrpSpPr>
            <p:cNvPr id="13" name="Google Shape;486;p81">
              <a:extLst>
                <a:ext uri="{FF2B5EF4-FFF2-40B4-BE49-F238E27FC236}">
                  <a16:creationId xmlns:a16="http://schemas.microsoft.com/office/drawing/2014/main" id="{8DCA5BC8-79AD-42BD-8A66-EE57E162510F}"/>
                </a:ext>
              </a:extLst>
            </p:cNvPr>
            <p:cNvGrpSpPr/>
            <p:nvPr/>
          </p:nvGrpSpPr>
          <p:grpSpPr>
            <a:xfrm>
              <a:off x="1001879" y="2819276"/>
              <a:ext cx="121249" cy="384597"/>
              <a:chOff x="1449858" y="3505200"/>
              <a:chExt cx="304800" cy="914400"/>
            </a:xfrm>
          </p:grpSpPr>
          <p:sp>
            <p:nvSpPr>
              <p:cNvPr id="29" name="Google Shape;487;p81">
                <a:extLst>
                  <a:ext uri="{FF2B5EF4-FFF2-40B4-BE49-F238E27FC236}">
                    <a16:creationId xmlns:a16="http://schemas.microsoft.com/office/drawing/2014/main" id="{3A3433A1-A227-4BD3-9C6F-2C3C9830DA75}"/>
                  </a:ext>
                </a:extLst>
              </p:cNvPr>
              <p:cNvSpPr/>
              <p:nvPr/>
            </p:nvSpPr>
            <p:spPr>
              <a:xfrm>
                <a:off x="1449858" y="350520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sym typeface="Roboto"/>
                </a:endParaRPr>
              </a:p>
            </p:txBody>
          </p:sp>
          <p:sp>
            <p:nvSpPr>
              <p:cNvPr id="30" name="Google Shape;488;p81">
                <a:extLst>
                  <a:ext uri="{FF2B5EF4-FFF2-40B4-BE49-F238E27FC236}">
                    <a16:creationId xmlns:a16="http://schemas.microsoft.com/office/drawing/2014/main" id="{00489DD8-7673-4DE3-964A-2E579A9520A8}"/>
                  </a:ext>
                </a:extLst>
              </p:cNvPr>
              <p:cNvSpPr/>
              <p:nvPr/>
            </p:nvSpPr>
            <p:spPr>
              <a:xfrm rot="-5400000">
                <a:off x="1297458" y="3962400"/>
                <a:ext cx="609600" cy="304800"/>
              </a:xfrm>
              <a:prstGeom prst="flowChartDelay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sym typeface="Roboto"/>
                </a:endParaRPr>
              </a:p>
            </p:txBody>
          </p:sp>
        </p:grpSp>
        <p:grpSp>
          <p:nvGrpSpPr>
            <p:cNvPr id="14" name="Google Shape;489;p81">
              <a:extLst>
                <a:ext uri="{FF2B5EF4-FFF2-40B4-BE49-F238E27FC236}">
                  <a16:creationId xmlns:a16="http://schemas.microsoft.com/office/drawing/2014/main" id="{71863841-ACB3-4613-A44F-A6BCD71B5502}"/>
                </a:ext>
              </a:extLst>
            </p:cNvPr>
            <p:cNvGrpSpPr/>
            <p:nvPr/>
          </p:nvGrpSpPr>
          <p:grpSpPr>
            <a:xfrm>
              <a:off x="1138043" y="2819276"/>
              <a:ext cx="121249" cy="384597"/>
              <a:chOff x="1449858" y="3505200"/>
              <a:chExt cx="304800" cy="914400"/>
            </a:xfrm>
          </p:grpSpPr>
          <p:sp>
            <p:nvSpPr>
              <p:cNvPr id="27" name="Google Shape;490;p81">
                <a:extLst>
                  <a:ext uri="{FF2B5EF4-FFF2-40B4-BE49-F238E27FC236}">
                    <a16:creationId xmlns:a16="http://schemas.microsoft.com/office/drawing/2014/main" id="{1A6CFDA7-9FD3-4235-99EF-616E92CF0CEA}"/>
                  </a:ext>
                </a:extLst>
              </p:cNvPr>
              <p:cNvSpPr/>
              <p:nvPr/>
            </p:nvSpPr>
            <p:spPr>
              <a:xfrm>
                <a:off x="1449858" y="350520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sym typeface="Roboto"/>
                </a:endParaRPr>
              </a:p>
            </p:txBody>
          </p:sp>
          <p:sp>
            <p:nvSpPr>
              <p:cNvPr id="28" name="Google Shape;491;p81">
                <a:extLst>
                  <a:ext uri="{FF2B5EF4-FFF2-40B4-BE49-F238E27FC236}">
                    <a16:creationId xmlns:a16="http://schemas.microsoft.com/office/drawing/2014/main" id="{32421FD9-E879-4EAF-B467-8887B98022FA}"/>
                  </a:ext>
                </a:extLst>
              </p:cNvPr>
              <p:cNvSpPr/>
              <p:nvPr/>
            </p:nvSpPr>
            <p:spPr>
              <a:xfrm rot="-5400000">
                <a:off x="1297458" y="3962400"/>
                <a:ext cx="609600" cy="304800"/>
              </a:xfrm>
              <a:prstGeom prst="flowChartDelay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sym typeface="Roboto"/>
                </a:endParaRPr>
              </a:p>
            </p:txBody>
          </p:sp>
        </p:grpSp>
        <p:grpSp>
          <p:nvGrpSpPr>
            <p:cNvPr id="15" name="Google Shape;492;p81">
              <a:extLst>
                <a:ext uri="{FF2B5EF4-FFF2-40B4-BE49-F238E27FC236}">
                  <a16:creationId xmlns:a16="http://schemas.microsoft.com/office/drawing/2014/main" id="{D8D752DD-5F34-4D68-8CCF-904C4A089102}"/>
                </a:ext>
              </a:extLst>
            </p:cNvPr>
            <p:cNvGrpSpPr/>
            <p:nvPr/>
          </p:nvGrpSpPr>
          <p:grpSpPr>
            <a:xfrm>
              <a:off x="1274208" y="2819276"/>
              <a:ext cx="121249" cy="384597"/>
              <a:chOff x="1449858" y="3505200"/>
              <a:chExt cx="304800" cy="914400"/>
            </a:xfrm>
          </p:grpSpPr>
          <p:sp>
            <p:nvSpPr>
              <p:cNvPr id="25" name="Google Shape;493;p81">
                <a:extLst>
                  <a:ext uri="{FF2B5EF4-FFF2-40B4-BE49-F238E27FC236}">
                    <a16:creationId xmlns:a16="http://schemas.microsoft.com/office/drawing/2014/main" id="{2C06E542-E7DB-44EB-9882-3FF78518E6A4}"/>
                  </a:ext>
                </a:extLst>
              </p:cNvPr>
              <p:cNvSpPr/>
              <p:nvPr/>
            </p:nvSpPr>
            <p:spPr>
              <a:xfrm>
                <a:off x="1449858" y="350520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sym typeface="Roboto"/>
                </a:endParaRPr>
              </a:p>
            </p:txBody>
          </p:sp>
          <p:sp>
            <p:nvSpPr>
              <p:cNvPr id="26" name="Google Shape;494;p81">
                <a:extLst>
                  <a:ext uri="{FF2B5EF4-FFF2-40B4-BE49-F238E27FC236}">
                    <a16:creationId xmlns:a16="http://schemas.microsoft.com/office/drawing/2014/main" id="{5DE92E54-5DBC-417D-ADB6-FF77C7EBDEF0}"/>
                  </a:ext>
                </a:extLst>
              </p:cNvPr>
              <p:cNvSpPr/>
              <p:nvPr/>
            </p:nvSpPr>
            <p:spPr>
              <a:xfrm rot="-5400000">
                <a:off x="1297458" y="3962400"/>
                <a:ext cx="609600" cy="304800"/>
              </a:xfrm>
              <a:prstGeom prst="flowChartDelay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sym typeface="Roboto"/>
                </a:endParaRPr>
              </a:p>
            </p:txBody>
          </p:sp>
        </p:grpSp>
        <p:grpSp>
          <p:nvGrpSpPr>
            <p:cNvPr id="16" name="Google Shape;495;p81">
              <a:extLst>
                <a:ext uri="{FF2B5EF4-FFF2-40B4-BE49-F238E27FC236}">
                  <a16:creationId xmlns:a16="http://schemas.microsoft.com/office/drawing/2014/main" id="{B428FB14-E318-45CD-8BF5-2D00EA23B104}"/>
                </a:ext>
              </a:extLst>
            </p:cNvPr>
            <p:cNvGrpSpPr/>
            <p:nvPr/>
          </p:nvGrpSpPr>
          <p:grpSpPr>
            <a:xfrm>
              <a:off x="1410372" y="2819276"/>
              <a:ext cx="121249" cy="384597"/>
              <a:chOff x="1449858" y="3505200"/>
              <a:chExt cx="304800" cy="914400"/>
            </a:xfrm>
          </p:grpSpPr>
          <p:sp>
            <p:nvSpPr>
              <p:cNvPr id="23" name="Google Shape;496;p81">
                <a:extLst>
                  <a:ext uri="{FF2B5EF4-FFF2-40B4-BE49-F238E27FC236}">
                    <a16:creationId xmlns:a16="http://schemas.microsoft.com/office/drawing/2014/main" id="{14F03067-4066-4DF6-9A16-3B414B81FE79}"/>
                  </a:ext>
                </a:extLst>
              </p:cNvPr>
              <p:cNvSpPr/>
              <p:nvPr/>
            </p:nvSpPr>
            <p:spPr>
              <a:xfrm>
                <a:off x="1449858" y="350520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" name="Google Shape;497;p81">
                <a:extLst>
                  <a:ext uri="{FF2B5EF4-FFF2-40B4-BE49-F238E27FC236}">
                    <a16:creationId xmlns:a16="http://schemas.microsoft.com/office/drawing/2014/main" id="{083F19E3-149D-44E4-8EA3-CBCA4898E57B}"/>
                  </a:ext>
                </a:extLst>
              </p:cNvPr>
              <p:cNvSpPr/>
              <p:nvPr/>
            </p:nvSpPr>
            <p:spPr>
              <a:xfrm rot="-5400000">
                <a:off x="1297458" y="3962400"/>
                <a:ext cx="609600" cy="304800"/>
              </a:xfrm>
              <a:prstGeom prst="flowChartDelay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7" name="Google Shape;498;p81">
              <a:extLst>
                <a:ext uri="{FF2B5EF4-FFF2-40B4-BE49-F238E27FC236}">
                  <a16:creationId xmlns:a16="http://schemas.microsoft.com/office/drawing/2014/main" id="{BBCC0E88-E5EE-4941-8AC2-054BB6524869}"/>
                </a:ext>
              </a:extLst>
            </p:cNvPr>
            <p:cNvGrpSpPr/>
            <p:nvPr/>
          </p:nvGrpSpPr>
          <p:grpSpPr>
            <a:xfrm>
              <a:off x="1546537" y="2819276"/>
              <a:ext cx="121249" cy="384597"/>
              <a:chOff x="1449858" y="3505200"/>
              <a:chExt cx="304800" cy="914400"/>
            </a:xfrm>
          </p:grpSpPr>
          <p:sp>
            <p:nvSpPr>
              <p:cNvPr id="21" name="Google Shape;499;p81">
                <a:extLst>
                  <a:ext uri="{FF2B5EF4-FFF2-40B4-BE49-F238E27FC236}">
                    <a16:creationId xmlns:a16="http://schemas.microsoft.com/office/drawing/2014/main" id="{5673E499-8D94-4D43-B8E5-CE612FB1BEE0}"/>
                  </a:ext>
                </a:extLst>
              </p:cNvPr>
              <p:cNvSpPr/>
              <p:nvPr/>
            </p:nvSpPr>
            <p:spPr>
              <a:xfrm>
                <a:off x="1449858" y="350520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2" name="Google Shape;500;p81">
                <a:extLst>
                  <a:ext uri="{FF2B5EF4-FFF2-40B4-BE49-F238E27FC236}">
                    <a16:creationId xmlns:a16="http://schemas.microsoft.com/office/drawing/2014/main" id="{2D2BE3FC-B3A2-43FC-8D90-58C3DB345213}"/>
                  </a:ext>
                </a:extLst>
              </p:cNvPr>
              <p:cNvSpPr/>
              <p:nvPr/>
            </p:nvSpPr>
            <p:spPr>
              <a:xfrm rot="-5400000">
                <a:off x="1297458" y="3962400"/>
                <a:ext cx="609600" cy="304800"/>
              </a:xfrm>
              <a:prstGeom prst="flowChartDelay">
                <a:avLst/>
              </a:prstGeom>
              <a:solidFill>
                <a:schemeClr val="accent5">
                  <a:lumMod val="75000"/>
                </a:schemeClr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8" name="Google Shape;501;p81">
              <a:extLst>
                <a:ext uri="{FF2B5EF4-FFF2-40B4-BE49-F238E27FC236}">
                  <a16:creationId xmlns:a16="http://schemas.microsoft.com/office/drawing/2014/main" id="{2AED4BF2-E0E8-4484-9AB0-ADD4797F946B}"/>
                </a:ext>
              </a:extLst>
            </p:cNvPr>
            <p:cNvGrpSpPr/>
            <p:nvPr/>
          </p:nvGrpSpPr>
          <p:grpSpPr>
            <a:xfrm>
              <a:off x="1682694" y="2819276"/>
              <a:ext cx="121249" cy="384597"/>
              <a:chOff x="1449858" y="3505200"/>
              <a:chExt cx="304800" cy="914400"/>
            </a:xfrm>
          </p:grpSpPr>
          <p:sp>
            <p:nvSpPr>
              <p:cNvPr id="19" name="Google Shape;502;p81">
                <a:extLst>
                  <a:ext uri="{FF2B5EF4-FFF2-40B4-BE49-F238E27FC236}">
                    <a16:creationId xmlns:a16="http://schemas.microsoft.com/office/drawing/2014/main" id="{0188D99A-3860-4F6A-8149-DCD03D7191BE}"/>
                  </a:ext>
                </a:extLst>
              </p:cNvPr>
              <p:cNvSpPr/>
              <p:nvPr/>
            </p:nvSpPr>
            <p:spPr>
              <a:xfrm>
                <a:off x="1449858" y="3505200"/>
                <a:ext cx="304800" cy="304800"/>
              </a:xfrm>
              <a:prstGeom prst="ellipse">
                <a:avLst/>
              </a:prstGeom>
              <a:solidFill>
                <a:srgbClr val="FFFFFF"/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" name="Google Shape;503;p81">
                <a:extLst>
                  <a:ext uri="{FF2B5EF4-FFF2-40B4-BE49-F238E27FC236}">
                    <a16:creationId xmlns:a16="http://schemas.microsoft.com/office/drawing/2014/main" id="{17A8A79D-49B3-4775-8F2A-1D5DEBC56265}"/>
                  </a:ext>
                </a:extLst>
              </p:cNvPr>
              <p:cNvSpPr/>
              <p:nvPr/>
            </p:nvSpPr>
            <p:spPr>
              <a:xfrm rot="-5400000">
                <a:off x="1297458" y="3962400"/>
                <a:ext cx="609600" cy="304800"/>
              </a:xfrm>
              <a:prstGeom prst="flowChartDelay">
                <a:avLst/>
              </a:prstGeom>
              <a:solidFill>
                <a:srgbClr val="FFFFFF"/>
              </a:solidFill>
              <a:ln w="28250" cap="flat" cmpd="sng">
                <a:solidFill>
                  <a:srgbClr val="3D8D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39" name="Google Shape;442;p77">
            <a:extLst>
              <a:ext uri="{FF2B5EF4-FFF2-40B4-BE49-F238E27FC236}">
                <a16:creationId xmlns:a16="http://schemas.microsoft.com/office/drawing/2014/main" id="{774CE182-07F8-492D-B862-EDA32AD2A503}"/>
              </a:ext>
            </a:extLst>
          </p:cNvPr>
          <p:cNvSpPr/>
          <p:nvPr/>
        </p:nvSpPr>
        <p:spPr>
          <a:xfrm>
            <a:off x="0" y="-12717"/>
            <a:ext cx="4242600" cy="571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431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rgbClr val="D9D9D9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Overall Community Quality</a:t>
            </a:r>
          </a:p>
        </p:txBody>
      </p:sp>
      <p:sp>
        <p:nvSpPr>
          <p:cNvPr id="40" name="Google Shape;420;p74">
            <a:extLst>
              <a:ext uri="{FF2B5EF4-FFF2-40B4-BE49-F238E27FC236}">
                <a16:creationId xmlns:a16="http://schemas.microsoft.com/office/drawing/2014/main" id="{6B712FC8-B3E7-4BB7-BAA0-5FD7661D8DE7}"/>
              </a:ext>
            </a:extLst>
          </p:cNvPr>
          <p:cNvSpPr txBox="1"/>
          <p:nvPr/>
        </p:nvSpPr>
        <p:spPr>
          <a:xfrm>
            <a:off x="5649950" y="3313908"/>
            <a:ext cx="3379262" cy="12310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b="1" dirty="0">
                <a:solidFill>
                  <a:schemeClr val="dk1"/>
                </a:solidFill>
                <a:latin typeface="Arial" panose="020B0604020202020204" pitchFamily="34" charset="0"/>
                <a:ea typeface="Gothic A1"/>
                <a:cs typeface="Gothic A1"/>
                <a:sym typeface="Gothic A1"/>
              </a:rPr>
              <a:t>8 in 10 residents also positively rated: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800" dirty="0">
                <a:latin typeface="Arial" panose="020B0604020202020204" pitchFamily="34" charset="0"/>
              </a:rPr>
              <a:t> </a:t>
            </a:r>
          </a:p>
          <a:p>
            <a:pPr marL="171450" indent="-171450" algn="ctr">
              <a:lnSpc>
                <a:spcPct val="100000"/>
              </a:lnSpc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ea typeface="Gothic A1" panose="020B0604020202020204" charset="-127"/>
                <a:cs typeface="Gothic A1" panose="020B0604020202020204" charset="-127"/>
              </a:rPr>
              <a:t>The overall image or reputation of Prior Lake</a:t>
            </a:r>
          </a:p>
          <a:p>
            <a:pPr marL="171450" indent="-171450" algn="ctr">
              <a:lnSpc>
                <a:spcPct val="100000"/>
              </a:lnSpc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ea typeface="Gothic A1" panose="020B0604020202020204" charset="-127"/>
                <a:cs typeface="Gothic A1" panose="020B0604020202020204" charset="-127"/>
              </a:rPr>
              <a:t>Prior Lake as a place to raise children</a:t>
            </a:r>
            <a:endParaRPr lang="en-US" sz="1100" dirty="0">
              <a:latin typeface="Arial" panose="020B0604020202020204" pitchFamily="34" charset="0"/>
              <a:ea typeface="Gothic A1" panose="020B0604020202020204" charset="-127"/>
              <a:cs typeface="Gothic A1" panose="020B0604020202020204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13222A-D28E-4A66-8824-081BD8FAC408}"/>
              </a:ext>
            </a:extLst>
          </p:cNvPr>
          <p:cNvSpPr txBox="1"/>
          <p:nvPr/>
        </p:nvSpPr>
        <p:spPr>
          <a:xfrm>
            <a:off x="196204" y="3699489"/>
            <a:ext cx="52815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C3C35"/>
                </a:solidFill>
                <a:latin typeface="Arial" panose="020B0604020202020204" pitchFamily="34" charset="0"/>
              </a:rPr>
              <a:t>- Prior Lake as a place to live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C3C35"/>
                </a:solidFill>
                <a:latin typeface="Arial" panose="020B0604020202020204" pitchFamily="34" charset="0"/>
              </a:rPr>
              <a:t>- The overall quality of life in Prior Lake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C3C35"/>
                </a:solidFill>
                <a:latin typeface="Arial" panose="020B0604020202020204" pitchFamily="34" charset="0"/>
              </a:rPr>
              <a:t>- Would recommend Prior Lake as a place to live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C3C35"/>
                </a:solidFill>
                <a:latin typeface="Arial" panose="020B0604020202020204" pitchFamily="34" charset="0"/>
              </a:rPr>
              <a:t>- Plan to remain in Prior Lake for next 5 years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B0316C-F053-DDEC-A0E7-84DE1CA6D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573" y="785017"/>
            <a:ext cx="2379620" cy="2089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17AE05-9780-05E6-6A20-9706C86902AF}"/>
              </a:ext>
            </a:extLst>
          </p:cNvPr>
          <p:cNvSpPr txBox="1"/>
          <p:nvPr/>
        </p:nvSpPr>
        <p:spPr>
          <a:xfrm>
            <a:off x="6432997" y="273183"/>
            <a:ext cx="170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The overall quality of life in Prior Lake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81"/>
          <p:cNvSpPr txBox="1">
            <a:spLocks noGrp="1"/>
          </p:cNvSpPr>
          <p:nvPr>
            <p:ph type="title"/>
          </p:nvPr>
        </p:nvSpPr>
        <p:spPr>
          <a:xfrm>
            <a:off x="401120" y="1425155"/>
            <a:ext cx="271007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Prior Lake’s economy is a strong community feature</a:t>
            </a:r>
            <a:endParaRPr dirty="0"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pic>
        <p:nvPicPr>
          <p:cNvPr id="471" name="Google Shape;471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12898"/>
            <a:ext cx="3653050" cy="73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7653" y="664804"/>
            <a:ext cx="5682065" cy="32036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106BE5-3D10-4734-AD1D-C256E5B75C4F}"/>
              </a:ext>
            </a:extLst>
          </p:cNvPr>
          <p:cNvSpPr txBox="1"/>
          <p:nvPr/>
        </p:nvSpPr>
        <p:spPr>
          <a:xfrm>
            <a:off x="401120" y="326250"/>
            <a:ext cx="1608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Key Finding #2: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2"/>
          <p:cNvSpPr txBox="1">
            <a:spLocks noGrp="1"/>
          </p:cNvSpPr>
          <p:nvPr>
            <p:ph type="title"/>
          </p:nvPr>
        </p:nvSpPr>
        <p:spPr>
          <a:xfrm>
            <a:off x="194075" y="1664275"/>
            <a:ext cx="28077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FFFFFF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Public Trust</a:t>
            </a:r>
            <a:endParaRPr sz="2700" dirty="0">
              <a:solidFill>
                <a:srgbClr val="FFFFFF"/>
              </a:solidFill>
            </a:endParaRPr>
          </a:p>
        </p:txBody>
      </p:sp>
      <p:sp>
        <p:nvSpPr>
          <p:cNvPr id="510" name="Google Shape;510;p82"/>
          <p:cNvSpPr txBox="1"/>
          <p:nvPr/>
        </p:nvSpPr>
        <p:spPr>
          <a:xfrm>
            <a:off x="301750" y="310900"/>
            <a:ext cx="4745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514" name="Google Shape;514;p82"/>
          <p:cNvSpPr txBox="1"/>
          <p:nvPr/>
        </p:nvSpPr>
        <p:spPr>
          <a:xfrm>
            <a:off x="6812908" y="3302915"/>
            <a:ext cx="1783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Gothic A1"/>
                <a:ea typeface="Gothic A1"/>
                <a:cs typeface="Gothic A1"/>
                <a:sym typeface="Gothic A1"/>
              </a:rPr>
              <a:t>61% of residents rated </a:t>
            </a:r>
            <a:r>
              <a:rPr lang="en-US" dirty="0">
                <a:latin typeface="Gothic A1"/>
                <a:ea typeface="Gothic A1"/>
                <a:cs typeface="Gothic A1"/>
                <a:sym typeface="Gothic A1"/>
              </a:rPr>
              <a:t>Prior Lake</a:t>
            </a:r>
            <a:r>
              <a:rPr lang="en" dirty="0">
                <a:latin typeface="Gothic A1"/>
                <a:ea typeface="Gothic A1"/>
                <a:cs typeface="Gothic A1"/>
                <a:sym typeface="Gothic A1"/>
              </a:rPr>
              <a:t>’s economic development as excellent or good</a:t>
            </a:r>
            <a:endParaRPr dirty="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9" name="Google Shape;442;p77">
            <a:extLst>
              <a:ext uri="{FF2B5EF4-FFF2-40B4-BE49-F238E27FC236}">
                <a16:creationId xmlns:a16="http://schemas.microsoft.com/office/drawing/2014/main" id="{0EC0EEAB-2174-4E45-9DC6-86E0F5A86D5E}"/>
              </a:ext>
            </a:extLst>
          </p:cNvPr>
          <p:cNvSpPr/>
          <p:nvPr/>
        </p:nvSpPr>
        <p:spPr>
          <a:xfrm>
            <a:off x="0" y="0"/>
            <a:ext cx="4242600" cy="571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431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rgbClr val="D9D9D9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The Economy in Prior Lake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EA8AC7-AA97-A20F-02C3-2F4BDDDF0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741" y="194455"/>
            <a:ext cx="2185533" cy="2647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C15C29-E1BB-57F3-6453-A043151D4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16" y="1731246"/>
            <a:ext cx="6229652" cy="3412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BB0CB2-5714-8B09-95B3-708AB8171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75" y="590628"/>
            <a:ext cx="6215493" cy="11217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89"/>
          <p:cNvSpPr txBox="1">
            <a:spLocks noGrp="1"/>
          </p:cNvSpPr>
          <p:nvPr>
            <p:ph type="title"/>
          </p:nvPr>
        </p:nvSpPr>
        <p:spPr>
          <a:xfrm>
            <a:off x="401120" y="1589056"/>
            <a:ext cx="2475895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Most residents feel a strong sense of safety in the city</a:t>
            </a:r>
            <a:endParaRPr dirty="0"/>
          </a:p>
        </p:txBody>
      </p:sp>
      <p:pic>
        <p:nvPicPr>
          <p:cNvPr id="636" name="Google Shape;636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12898"/>
            <a:ext cx="3653050" cy="73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9027" y="664804"/>
            <a:ext cx="5688337" cy="33292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8EF432-DBBC-47EE-9C9F-B95DD3FEE6B7}"/>
              </a:ext>
            </a:extLst>
          </p:cNvPr>
          <p:cNvSpPr txBox="1"/>
          <p:nvPr/>
        </p:nvSpPr>
        <p:spPr>
          <a:xfrm>
            <a:off x="401120" y="326250"/>
            <a:ext cx="1608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Key Finding #3: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42;p77">
            <a:extLst>
              <a:ext uri="{FF2B5EF4-FFF2-40B4-BE49-F238E27FC236}">
                <a16:creationId xmlns:a16="http://schemas.microsoft.com/office/drawing/2014/main" id="{F9CEA081-E5ED-47CD-8975-B1B1B124B736}"/>
              </a:ext>
            </a:extLst>
          </p:cNvPr>
          <p:cNvSpPr/>
          <p:nvPr/>
        </p:nvSpPr>
        <p:spPr>
          <a:xfrm>
            <a:off x="0" y="0"/>
            <a:ext cx="4242600" cy="571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431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rgbClr val="D9D9D9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Safety in Prior Lake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45F941-CCD9-312B-833F-769BC2308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171" y="147921"/>
            <a:ext cx="2295026" cy="24238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7EDFDF-4AFB-56DB-3713-8C92074BB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9250"/>
            <a:ext cx="6767570" cy="2265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7CB2DB-092D-562C-0064-C3FFC989D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2757" y="2784561"/>
            <a:ext cx="5443268" cy="23589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91"/>
          <p:cNvSpPr txBox="1">
            <a:spLocks noGrp="1"/>
          </p:cNvSpPr>
          <p:nvPr>
            <p:ph type="title"/>
          </p:nvPr>
        </p:nvSpPr>
        <p:spPr>
          <a:xfrm>
            <a:off x="401120" y="1299551"/>
            <a:ext cx="29631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Residents appreciate Prior Lake’s natural environment and recreational opportunities</a:t>
            </a:r>
            <a:endParaRPr dirty="0"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pic>
        <p:nvPicPr>
          <p:cNvPr id="654" name="Google Shape;654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12898"/>
            <a:ext cx="3653050" cy="73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2950" y="611044"/>
            <a:ext cx="5387466" cy="35706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DCD9AF-323F-4AE9-A6F9-A007EC3521DE}"/>
              </a:ext>
            </a:extLst>
          </p:cNvPr>
          <p:cNvSpPr txBox="1"/>
          <p:nvPr/>
        </p:nvSpPr>
        <p:spPr>
          <a:xfrm>
            <a:off x="401120" y="326250"/>
            <a:ext cx="1608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Key Finding #4: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42;p77">
            <a:extLst>
              <a:ext uri="{FF2B5EF4-FFF2-40B4-BE49-F238E27FC236}">
                <a16:creationId xmlns:a16="http://schemas.microsoft.com/office/drawing/2014/main" id="{6E089DF0-31EE-4395-85BF-E524177A45AC}"/>
              </a:ext>
            </a:extLst>
          </p:cNvPr>
          <p:cNvSpPr/>
          <p:nvPr/>
        </p:nvSpPr>
        <p:spPr>
          <a:xfrm>
            <a:off x="-1" y="0"/>
            <a:ext cx="7631289" cy="571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431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rgbClr val="D9D9D9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Natural Environment and Parks and Recreation in Prior Lake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AE21A9-D154-630B-AB7A-444B61AF1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993" y="571800"/>
            <a:ext cx="2157053" cy="24800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2C41BF-9A43-6460-504B-3BBB0520E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9" y="571800"/>
            <a:ext cx="6692519" cy="4571700"/>
          </a:xfrm>
          <a:prstGeom prst="rect">
            <a:avLst/>
          </a:prstGeom>
        </p:spPr>
      </p:pic>
      <p:sp>
        <p:nvSpPr>
          <p:cNvPr id="5" name="Google Shape;420;p74">
            <a:extLst>
              <a:ext uri="{FF2B5EF4-FFF2-40B4-BE49-F238E27FC236}">
                <a16:creationId xmlns:a16="http://schemas.microsoft.com/office/drawing/2014/main" id="{E8498400-6CCF-1BDB-7B4C-05A1343FE996}"/>
              </a:ext>
            </a:extLst>
          </p:cNvPr>
          <p:cNvSpPr txBox="1"/>
          <p:nvPr/>
        </p:nvSpPr>
        <p:spPr>
          <a:xfrm>
            <a:off x="6942667" y="3367979"/>
            <a:ext cx="2076380" cy="13541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00" b="1" dirty="0">
                <a:solidFill>
                  <a:schemeClr val="dk1"/>
                </a:solidFill>
                <a:latin typeface="Arial" panose="020B0604020202020204" pitchFamily="34" charset="0"/>
                <a:ea typeface="Gothic A1"/>
                <a:cs typeface="Gothic A1"/>
                <a:sym typeface="Gothic A1"/>
              </a:rPr>
              <a:t>8 in 10 residents positively reviewed: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800" dirty="0">
                <a:latin typeface="Arial" panose="020B0604020202020204" pitchFamily="34" charset="0"/>
              </a:rPr>
              <a:t> </a:t>
            </a:r>
          </a:p>
          <a:p>
            <a:pPr marL="171450" indent="-171450" algn="ctr">
              <a:lnSpc>
                <a:spcPct val="100000"/>
              </a:lnSpc>
              <a:buFontTx/>
              <a:buChar char="-"/>
            </a:pPr>
            <a:r>
              <a:rPr lang="en-US" sz="1100" dirty="0">
                <a:latin typeface="Arial" panose="020B0604020202020204" pitchFamily="34" charset="0"/>
                <a:ea typeface="Gothic A1" panose="020B0604020202020204" charset="-127"/>
                <a:cs typeface="Gothic A1" panose="020B0604020202020204" charset="-127"/>
              </a:rPr>
              <a:t>Prior Lake’s recreation programs or classes</a:t>
            </a:r>
          </a:p>
          <a:p>
            <a:pPr marL="171450" indent="-171450" algn="ctr">
              <a:lnSpc>
                <a:spcPct val="100000"/>
              </a:lnSpc>
              <a:buFontTx/>
              <a:buChar char="-"/>
            </a:pPr>
            <a:r>
              <a:rPr lang="en-US" sz="1100" dirty="0">
                <a:latin typeface="Arial" panose="020B0604020202020204" pitchFamily="34" charset="0"/>
                <a:ea typeface="Gothic A1" panose="020B0604020202020204" charset="-127"/>
                <a:cs typeface="Gothic A1" panose="020B0604020202020204" charset="-127"/>
              </a:rPr>
              <a:t>Recreational opportunities</a:t>
            </a:r>
          </a:p>
          <a:p>
            <a:pPr marL="171450" indent="-171450" algn="ctr">
              <a:lnSpc>
                <a:spcPct val="100000"/>
              </a:lnSpc>
              <a:buFontTx/>
              <a:buChar char="-"/>
            </a:pPr>
            <a:r>
              <a:rPr lang="en-US" sz="1100" dirty="0">
                <a:latin typeface="Arial" panose="020B0604020202020204" pitchFamily="34" charset="0"/>
                <a:ea typeface="Gothic A1" panose="020B0604020202020204" charset="-127"/>
                <a:cs typeface="Gothic A1" panose="020B0604020202020204" charset="-127"/>
              </a:rPr>
              <a:t>Fitness Opportunities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ks | City of Prior Lake, MN">
            <a:extLst>
              <a:ext uri="{FF2B5EF4-FFF2-40B4-BE49-F238E27FC236}">
                <a16:creationId xmlns:a16="http://schemas.microsoft.com/office/drawing/2014/main" id="{E28935C3-2865-E9AA-6367-0499E5E8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69"/>
            <a:ext cx="9144000" cy="516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442;p77">
            <a:extLst>
              <a:ext uri="{FF2B5EF4-FFF2-40B4-BE49-F238E27FC236}">
                <a16:creationId xmlns:a16="http://schemas.microsoft.com/office/drawing/2014/main" id="{2054F45C-BE67-90CD-810E-FC32D32613B8}"/>
              </a:ext>
            </a:extLst>
          </p:cNvPr>
          <p:cNvSpPr/>
          <p:nvPr/>
        </p:nvSpPr>
        <p:spPr>
          <a:xfrm>
            <a:off x="-1" y="0"/>
            <a:ext cx="7631289" cy="571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431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rgbClr val="D9D9D9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Natural Environment and Parks and Recreation in Prior Lake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03A1BA-2B56-699A-F0CD-67B4AF63EB48}"/>
              </a:ext>
            </a:extLst>
          </p:cNvPr>
          <p:cNvSpPr txBox="1"/>
          <p:nvPr/>
        </p:nvSpPr>
        <p:spPr>
          <a:xfrm>
            <a:off x="1340048" y="755074"/>
            <a:ext cx="646390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During the past few years, on average, how often did you use or participate in the following in Prior Lake?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FF19D75-035B-D082-1BDF-5A1337824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640949"/>
              </p:ext>
            </p:extLst>
          </p:nvPr>
        </p:nvGraphicFramePr>
        <p:xfrm>
          <a:off x="902369" y="1358615"/>
          <a:ext cx="7339262" cy="3583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8"/>
          <p:cNvSpPr/>
          <p:nvPr/>
        </p:nvSpPr>
        <p:spPr>
          <a:xfrm>
            <a:off x="1663813" y="1102501"/>
            <a:ext cx="5105400" cy="822900"/>
          </a:xfrm>
          <a:prstGeom prst="roundRect">
            <a:avLst>
              <a:gd name="adj" fmla="val 50000"/>
            </a:avLst>
          </a:prstGeom>
          <a:solidFill>
            <a:srgbClr val="1C3C3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400" dir="3600000" algn="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Monitor trends in resident opinion</a:t>
            </a:r>
            <a:endParaRPr sz="2100" dirty="0"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364" name="Google Shape;364;p68"/>
          <p:cNvSpPr/>
          <p:nvPr/>
        </p:nvSpPr>
        <p:spPr>
          <a:xfrm>
            <a:off x="3645013" y="2004011"/>
            <a:ext cx="4953000" cy="822900"/>
          </a:xfrm>
          <a:prstGeom prst="roundRect">
            <a:avLst>
              <a:gd name="adj" fmla="val 50000"/>
            </a:avLst>
          </a:prstGeom>
          <a:solidFill>
            <a:srgbClr val="1C3C3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400" dir="3600000" algn="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Measure government performance</a:t>
            </a:r>
            <a:endParaRPr sz="2100" dirty="0"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365" name="Google Shape;365;p68"/>
          <p:cNvSpPr/>
          <p:nvPr/>
        </p:nvSpPr>
        <p:spPr>
          <a:xfrm>
            <a:off x="1672912" y="2892829"/>
            <a:ext cx="7086600" cy="822900"/>
          </a:xfrm>
          <a:prstGeom prst="roundRect">
            <a:avLst>
              <a:gd name="adj" fmla="val 50000"/>
            </a:avLst>
          </a:prstGeom>
          <a:solidFill>
            <a:srgbClr val="1C3C3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400" dir="3600000" algn="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Inform budget, land use, strategic planning decisions</a:t>
            </a:r>
            <a:endParaRPr sz="2100" dirty="0"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366" name="Google Shape;366;p68"/>
          <p:cNvSpPr/>
          <p:nvPr/>
        </p:nvSpPr>
        <p:spPr>
          <a:xfrm>
            <a:off x="3645014" y="3798205"/>
            <a:ext cx="4038600" cy="822900"/>
          </a:xfrm>
          <a:prstGeom prst="roundRect">
            <a:avLst>
              <a:gd name="adj" fmla="val 50000"/>
            </a:avLst>
          </a:prstGeom>
          <a:solidFill>
            <a:srgbClr val="1C3C3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400" dir="3600000" algn="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Benchmark service ratings</a:t>
            </a:r>
            <a:endParaRPr sz="2100" dirty="0"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pic>
        <p:nvPicPr>
          <p:cNvPr id="367" name="Google Shape;367;p68" descr="C:\Documents and Settings\Leona\Local Settings\Temporary Internet Files\Content.IE5\2NJ99J7P\MP900442461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13" y="913906"/>
            <a:ext cx="1200000" cy="12000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8" name="Google Shape;368;p68" descr="C:\Documents and Settings\Leona\Local Settings\Temporary Internet Files\Content.IE5\0H2NO96J\MP900442451[1].jpg"/>
          <p:cNvPicPr preferRelativeResize="0"/>
          <p:nvPr/>
        </p:nvPicPr>
        <p:blipFill rotWithShape="1">
          <a:blip r:embed="rId4">
            <a:alphaModFix/>
          </a:blip>
          <a:srcRect l="10559" r="22947"/>
          <a:stretch/>
        </p:blipFill>
        <p:spPr>
          <a:xfrm>
            <a:off x="758538" y="2654240"/>
            <a:ext cx="1200000" cy="11997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9" name="Google Shape;369;p68" descr="C:\Documents and Settings\Leona\Local Settings\Temporary Internet Files\Content.IE5\N8UAW6DO\MP900386968[1].jpg"/>
          <p:cNvPicPr preferRelativeResize="0"/>
          <p:nvPr/>
        </p:nvPicPr>
        <p:blipFill rotWithShape="1">
          <a:blip r:embed="rId5">
            <a:alphaModFix/>
          </a:blip>
          <a:srcRect r="28668"/>
          <a:stretch/>
        </p:blipFill>
        <p:spPr>
          <a:xfrm>
            <a:off x="2636138" y="1815461"/>
            <a:ext cx="1200000" cy="12000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0" name="Google Shape;370;p68" descr="C:\Documents and Settings\Leona\Local Settings\Temporary Internet Files\Content.IE5\OLBJWDHR\MP900448331[1].jpg"/>
          <p:cNvPicPr preferRelativeResize="0"/>
          <p:nvPr/>
        </p:nvPicPr>
        <p:blipFill rotWithShape="1">
          <a:blip r:embed="rId6">
            <a:alphaModFix/>
          </a:blip>
          <a:srcRect l="7576" r="25730"/>
          <a:stretch/>
        </p:blipFill>
        <p:spPr>
          <a:xfrm>
            <a:off x="2636138" y="3539820"/>
            <a:ext cx="1200000" cy="12048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Google Shape;387;p70">
            <a:extLst>
              <a:ext uri="{FF2B5EF4-FFF2-40B4-BE49-F238E27FC236}">
                <a16:creationId xmlns:a16="http://schemas.microsoft.com/office/drawing/2014/main" id="{A183A1E1-4992-4F6E-A0D6-5359D3499F5B}"/>
              </a:ext>
            </a:extLst>
          </p:cNvPr>
          <p:cNvSpPr/>
          <p:nvPr/>
        </p:nvSpPr>
        <p:spPr>
          <a:xfrm>
            <a:off x="0" y="-12056"/>
            <a:ext cx="5940634" cy="571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431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D9D9D9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Role of Resident Surveys in Local Governance</a:t>
            </a:r>
            <a:endParaRPr sz="2000" b="1" dirty="0">
              <a:solidFill>
                <a:srgbClr val="D9D9D9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arks | City of Prior Lake, MN">
            <a:extLst>
              <a:ext uri="{FF2B5EF4-FFF2-40B4-BE49-F238E27FC236}">
                <a16:creationId xmlns:a16="http://schemas.microsoft.com/office/drawing/2014/main" id="{E28935C3-2865-E9AA-6367-0499E5E8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69"/>
            <a:ext cx="9144000" cy="516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442;p77">
            <a:extLst>
              <a:ext uri="{FF2B5EF4-FFF2-40B4-BE49-F238E27FC236}">
                <a16:creationId xmlns:a16="http://schemas.microsoft.com/office/drawing/2014/main" id="{2054F45C-BE67-90CD-810E-FC32D32613B8}"/>
              </a:ext>
            </a:extLst>
          </p:cNvPr>
          <p:cNvSpPr/>
          <p:nvPr/>
        </p:nvSpPr>
        <p:spPr>
          <a:xfrm>
            <a:off x="-1" y="0"/>
            <a:ext cx="7631289" cy="571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431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rgbClr val="D9D9D9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Natural Environment and Parks and Recreation in Prior Lake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03A1BA-2B56-699A-F0CD-67B4AF63EB48}"/>
              </a:ext>
            </a:extLst>
          </p:cNvPr>
          <p:cNvSpPr txBox="1"/>
          <p:nvPr/>
        </p:nvSpPr>
        <p:spPr>
          <a:xfrm>
            <a:off x="1340048" y="704583"/>
            <a:ext cx="646390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Please rate the quality of each of the following existing parks and recreation facilities and amenities in Prior Lake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9FF19D75-035B-D082-1BDF-5A1337824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8173606"/>
              </p:ext>
            </p:extLst>
          </p:nvPr>
        </p:nvGraphicFramePr>
        <p:xfrm>
          <a:off x="755984" y="1358615"/>
          <a:ext cx="7632031" cy="3784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53655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rks | City of Prior Lake, MN">
            <a:extLst>
              <a:ext uri="{FF2B5EF4-FFF2-40B4-BE49-F238E27FC236}">
                <a16:creationId xmlns:a16="http://schemas.microsoft.com/office/drawing/2014/main" id="{E28935C3-2865-E9AA-6367-0499E5E8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69"/>
            <a:ext cx="9144000" cy="516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442;p77">
            <a:extLst>
              <a:ext uri="{FF2B5EF4-FFF2-40B4-BE49-F238E27FC236}">
                <a16:creationId xmlns:a16="http://schemas.microsoft.com/office/drawing/2014/main" id="{2054F45C-BE67-90CD-810E-FC32D32613B8}"/>
              </a:ext>
            </a:extLst>
          </p:cNvPr>
          <p:cNvSpPr/>
          <p:nvPr/>
        </p:nvSpPr>
        <p:spPr>
          <a:xfrm>
            <a:off x="-1" y="0"/>
            <a:ext cx="7631289" cy="571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431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rgbClr val="D9D9D9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Natural Environment and Parks and Recreation in Prior Lake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03A1BA-2B56-699A-F0CD-67B4AF63EB48}"/>
              </a:ext>
            </a:extLst>
          </p:cNvPr>
          <p:cNvSpPr txBox="1"/>
          <p:nvPr/>
        </p:nvSpPr>
        <p:spPr>
          <a:xfrm>
            <a:off x="1340048" y="704583"/>
            <a:ext cx="646390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Please indicate how much of a priority, if any, you feel each of the following should be within the Prior Lake community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FF19D75-035B-D082-1BDF-5A1337824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6707755"/>
              </p:ext>
            </p:extLst>
          </p:nvPr>
        </p:nvGraphicFramePr>
        <p:xfrm>
          <a:off x="479592" y="1221892"/>
          <a:ext cx="8184815" cy="3915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0639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53050" y="1282045"/>
            <a:ext cx="5490950" cy="2300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9" name="Google Shape;849;p99"/>
          <p:cNvSpPr txBox="1">
            <a:spLocks noGrp="1"/>
          </p:cNvSpPr>
          <p:nvPr>
            <p:ph type="title"/>
          </p:nvPr>
        </p:nvSpPr>
        <p:spPr>
          <a:xfrm>
            <a:off x="542514" y="1515173"/>
            <a:ext cx="29631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Additional </a:t>
            </a:r>
            <a:br>
              <a:rPr lang="en-US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</a:br>
            <a:r>
              <a:rPr lang="en-US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Special Topics</a:t>
            </a:r>
            <a:endParaRPr dirty="0"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pic>
        <p:nvPicPr>
          <p:cNvPr id="850" name="Google Shape;850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12898"/>
            <a:ext cx="3653050" cy="73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035" y="1515173"/>
            <a:ext cx="5220990" cy="184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31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413;p74">
            <a:extLst>
              <a:ext uri="{FF2B5EF4-FFF2-40B4-BE49-F238E27FC236}">
                <a16:creationId xmlns:a16="http://schemas.microsoft.com/office/drawing/2014/main" id="{7C1B0BE6-BBBE-4967-AEFE-4EF612B64599}"/>
              </a:ext>
            </a:extLst>
          </p:cNvPr>
          <p:cNvSpPr/>
          <p:nvPr/>
        </p:nvSpPr>
        <p:spPr>
          <a:xfrm>
            <a:off x="-40612" y="-22971"/>
            <a:ext cx="6675000" cy="5718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2400" b="1" dirty="0">
                <a:solidFill>
                  <a:srgbClr val="D9D9D9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City Communication</a:t>
            </a:r>
            <a:endParaRPr dirty="0"/>
          </a:p>
        </p:txBody>
      </p:sp>
      <p:sp>
        <p:nvSpPr>
          <p:cNvPr id="5" name="Google Shape;618;p29">
            <a:extLst>
              <a:ext uri="{FF2B5EF4-FFF2-40B4-BE49-F238E27FC236}">
                <a16:creationId xmlns:a16="http://schemas.microsoft.com/office/drawing/2014/main" id="{1A32E27A-6290-466B-8C37-F6373478B222}"/>
              </a:ext>
            </a:extLst>
          </p:cNvPr>
          <p:cNvSpPr txBox="1"/>
          <p:nvPr/>
        </p:nvSpPr>
        <p:spPr>
          <a:xfrm>
            <a:off x="163900" y="4905183"/>
            <a:ext cx="2225615" cy="23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25" tIns="28550" rIns="57125" bIns="28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050" b="0" u="none" strike="noStrike" cap="none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Percent major source</a:t>
            </a:r>
            <a:endParaRPr sz="1050" b="0" u="none" strike="noStrike" cap="none" dirty="0"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BB476C0-86B9-4E61-9279-048AFACF2660}"/>
              </a:ext>
            </a:extLst>
          </p:cNvPr>
          <p:cNvGraphicFramePr/>
          <p:nvPr/>
        </p:nvGraphicFramePr>
        <p:xfrm>
          <a:off x="-62522" y="1571931"/>
          <a:ext cx="3938955" cy="3055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556B040-7B91-4D9A-8610-743B26C8DEA1}"/>
              </a:ext>
            </a:extLst>
          </p:cNvPr>
          <p:cNvSpPr txBox="1"/>
          <p:nvPr/>
        </p:nvSpPr>
        <p:spPr>
          <a:xfrm>
            <a:off x="1276707" y="709719"/>
            <a:ext cx="7649777" cy="58477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</a:rPr>
              <a:t>How much of a source, if at all, are each of the following for you for getting information about the City government and its activities, events, and services?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CA3D487-CC08-477B-BC69-86DC1B8C5C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4851419"/>
              </p:ext>
            </p:extLst>
          </p:nvPr>
        </p:nvGraphicFramePr>
        <p:xfrm>
          <a:off x="668592" y="1334744"/>
          <a:ext cx="7888812" cy="3675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8025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11"/>
          <p:cNvSpPr/>
          <p:nvPr/>
        </p:nvSpPr>
        <p:spPr>
          <a:xfrm>
            <a:off x="-1875" y="0"/>
            <a:ext cx="365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992" name="Google Shape;992;p111"/>
          <p:cNvSpPr txBox="1"/>
          <p:nvPr/>
        </p:nvSpPr>
        <p:spPr>
          <a:xfrm>
            <a:off x="3789477" y="490665"/>
            <a:ext cx="5158579" cy="449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7200"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Prior Lake residents enjoy a positive quality of life.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</a:b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  <a:p>
            <a:pPr marL="457200" lvl="0" indent="-457200"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" sz="2000" dirty="0">
                <a:solidFill>
                  <a:schemeClr val="bg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Prior Lake’s economy is a strong community feature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.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</a:b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  <a:p>
            <a:pPr marL="457200" lvl="0" indent="-457200"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" sz="2000" dirty="0">
                <a:solidFill>
                  <a:schemeClr val="bg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Most residents feel a strong sense of safety in the city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.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</a:b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  <a:p>
            <a:pPr marL="457200" lvl="0" indent="-457200"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Residents appreciate Prior Lake’s natural environment and recreational opportunities.</a:t>
            </a:r>
          </a:p>
        </p:txBody>
      </p:sp>
      <p:sp>
        <p:nvSpPr>
          <p:cNvPr id="994" name="Google Shape;994;p111"/>
          <p:cNvSpPr txBox="1"/>
          <p:nvPr/>
        </p:nvSpPr>
        <p:spPr>
          <a:xfrm>
            <a:off x="457201" y="1645925"/>
            <a:ext cx="2682814" cy="72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FFFFFF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Conclusions</a:t>
            </a:r>
            <a:endParaRPr sz="3500" dirty="0">
              <a:solidFill>
                <a:srgbClr val="FFFFFF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80"/>
          <p:cNvSpPr txBox="1">
            <a:spLocks noGrp="1"/>
          </p:cNvSpPr>
          <p:nvPr>
            <p:ph type="title"/>
          </p:nvPr>
        </p:nvSpPr>
        <p:spPr>
          <a:xfrm>
            <a:off x="457425" y="1533550"/>
            <a:ext cx="6991782" cy="22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Questions?</a:t>
            </a:r>
            <a:endParaRPr sz="4400" dirty="0"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27051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71"/>
          <p:cNvSpPr txBox="1"/>
          <p:nvPr/>
        </p:nvSpPr>
        <p:spPr>
          <a:xfrm>
            <a:off x="7053591" y="4956086"/>
            <a:ext cx="20574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3</a:t>
            </a:fld>
            <a:endParaRPr sz="900" dirty="0">
              <a:solidFill>
                <a:srgbClr val="000000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395" name="Google Shape;395;p71"/>
          <p:cNvSpPr/>
          <p:nvPr/>
        </p:nvSpPr>
        <p:spPr>
          <a:xfrm>
            <a:off x="0" y="0"/>
            <a:ext cx="4242600" cy="571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431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rgbClr val="D9D9D9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Facets of Community Livability</a:t>
            </a:r>
            <a:endParaRPr sz="1600" dirty="0"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pic>
        <p:nvPicPr>
          <p:cNvPr id="396" name="Google Shape;396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4750" y="665225"/>
            <a:ext cx="5266451" cy="4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78;p94">
            <a:extLst>
              <a:ext uri="{FF2B5EF4-FFF2-40B4-BE49-F238E27FC236}">
                <a16:creationId xmlns:a16="http://schemas.microsoft.com/office/drawing/2014/main" id="{B97B0604-F3E5-4ACA-BD84-E7B54EAA226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901" y="126895"/>
            <a:ext cx="2773800" cy="1386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CA0E20B-741F-41CA-9D6C-408EC5E479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t="5097" r="7822" b="11505"/>
          <a:stretch/>
        </p:blipFill>
        <p:spPr>
          <a:xfrm rot="5400000">
            <a:off x="2000248" y="-2000250"/>
            <a:ext cx="5143502" cy="9144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C275B5-09D2-492D-8369-981C9A8B7862}"/>
              </a:ext>
            </a:extLst>
          </p:cNvPr>
          <p:cNvSpPr/>
          <p:nvPr/>
        </p:nvSpPr>
        <p:spPr>
          <a:xfrm>
            <a:off x="-22763" y="762657"/>
            <a:ext cx="9155625" cy="411989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05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" name="Google Shape;349;p67">
            <a:extLst>
              <a:ext uri="{FF2B5EF4-FFF2-40B4-BE49-F238E27FC236}">
                <a16:creationId xmlns:a16="http://schemas.microsoft.com/office/drawing/2014/main" id="{B3E94FBA-93B5-4E67-B6DE-005B22269B2B}"/>
              </a:ext>
            </a:extLst>
          </p:cNvPr>
          <p:cNvSpPr txBox="1"/>
          <p:nvPr/>
        </p:nvSpPr>
        <p:spPr>
          <a:xfrm>
            <a:off x="-33901" y="602985"/>
            <a:ext cx="9155625" cy="3937530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263E42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The NCS™ for Prior Lake, MN</a:t>
            </a:r>
          </a:p>
          <a:p>
            <a:pPr marL="285736" indent="-190491">
              <a:spcBef>
                <a:spcPts val="600"/>
              </a:spcBef>
              <a:buSzPts val="1200"/>
              <a:buFont typeface="Gill Sans"/>
              <a:buChar char="●"/>
            </a:pPr>
            <a:r>
              <a:rPr lang="en-US" sz="2000" dirty="0">
                <a:solidFill>
                  <a:srgbClr val="263E42"/>
                </a:solidFill>
                <a:latin typeface="Arial" panose="020B0604020202020204" pitchFamily="34" charset="0"/>
                <a:sym typeface="Gill Sans"/>
              </a:rPr>
              <a:t>First time conducting The NCS </a:t>
            </a:r>
          </a:p>
          <a:p>
            <a:pPr marL="628628" lvl="1" indent="-190491">
              <a:spcBef>
                <a:spcPts val="600"/>
              </a:spcBef>
              <a:buSzPts val="1200"/>
              <a:buFont typeface="Gill Sans"/>
              <a:buChar char="●"/>
            </a:pPr>
            <a:r>
              <a:rPr lang="en-US" sz="2000" dirty="0">
                <a:solidFill>
                  <a:srgbClr val="263E42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Scientific multi-contact sample of 2,800 households</a:t>
            </a:r>
          </a:p>
          <a:p>
            <a:pPr marL="628628" lvl="1" indent="-190491">
              <a:spcBef>
                <a:spcPts val="600"/>
              </a:spcBef>
              <a:buSzPts val="1200"/>
              <a:buFont typeface="Gill Sans"/>
              <a:buChar char="●"/>
            </a:pPr>
            <a:r>
              <a:rPr lang="en-US" sz="2000" dirty="0">
                <a:solidFill>
                  <a:srgbClr val="263E42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519 total responses received, 19% overall response rate</a:t>
            </a:r>
          </a:p>
          <a:p>
            <a:pPr marL="285736" lvl="1" indent="-190491">
              <a:spcBef>
                <a:spcPts val="600"/>
              </a:spcBef>
              <a:buSzPts val="1200"/>
              <a:buFont typeface="Gill Sans"/>
              <a:buChar char="●"/>
            </a:pPr>
            <a:r>
              <a:rPr lang="en-US" sz="2000" dirty="0">
                <a:solidFill>
                  <a:srgbClr val="263E42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Results statistically weighted to reflect Prior Lake overall</a:t>
            </a:r>
          </a:p>
          <a:p>
            <a:pPr marL="285736" indent="-190491">
              <a:spcBef>
                <a:spcPts val="600"/>
              </a:spcBef>
              <a:buSzPts val="1200"/>
              <a:buFont typeface="Gill Sans"/>
              <a:buChar char="●"/>
            </a:pPr>
            <a:r>
              <a:rPr lang="en-US" sz="2000" dirty="0">
                <a:solidFill>
                  <a:srgbClr val="263E42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95% confidence interval with a +/- 4.3% margin of error</a:t>
            </a:r>
          </a:p>
        </p:txBody>
      </p:sp>
      <p:sp>
        <p:nvSpPr>
          <p:cNvPr id="9" name="Google Shape;385;p70">
            <a:extLst>
              <a:ext uri="{FF2B5EF4-FFF2-40B4-BE49-F238E27FC236}">
                <a16:creationId xmlns:a16="http://schemas.microsoft.com/office/drawing/2014/main" id="{F7F3293D-A649-40D5-954B-58C71A1953F9}"/>
              </a:ext>
            </a:extLst>
          </p:cNvPr>
          <p:cNvSpPr/>
          <p:nvPr/>
        </p:nvSpPr>
        <p:spPr>
          <a:xfrm>
            <a:off x="-45526" y="-7150"/>
            <a:ext cx="6698573" cy="571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431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2000" b="1" dirty="0">
                <a:solidFill>
                  <a:srgbClr val="D9D9D9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The National Community Survey™ in </a:t>
            </a:r>
            <a:r>
              <a:rPr lang="en-US" sz="2000" b="1" dirty="0">
                <a:solidFill>
                  <a:srgbClr val="D9D9D9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Prior Lake</a:t>
            </a:r>
            <a:endParaRPr sz="2000" b="1" dirty="0">
              <a:solidFill>
                <a:srgbClr val="D9D9D9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31267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70"/>
          <p:cNvSpPr/>
          <p:nvPr/>
        </p:nvSpPr>
        <p:spPr>
          <a:xfrm>
            <a:off x="-45525" y="-7150"/>
            <a:ext cx="5894532" cy="571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431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2000" b="1" dirty="0">
                <a:solidFill>
                  <a:srgbClr val="D9D9D9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National Benchmark Comparison Database</a:t>
            </a:r>
            <a:endParaRPr sz="2000" b="1" dirty="0">
              <a:solidFill>
                <a:srgbClr val="D9D9D9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pic>
        <p:nvPicPr>
          <p:cNvPr id="387" name="Google Shape;387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37" y="1210058"/>
            <a:ext cx="5373798" cy="33959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560668" y="1097960"/>
            <a:ext cx="3268639" cy="1020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" sz="1800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More than </a:t>
            </a:r>
            <a:r>
              <a:rPr lang="en" sz="1800" b="1" u="sng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500</a:t>
            </a:r>
            <a:r>
              <a:rPr lang="en" sz="1800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 comparison communities across the nation.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5560668" y="2191574"/>
            <a:ext cx="3406705" cy="704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800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Representing the opinions of more than </a:t>
            </a:r>
            <a:r>
              <a:rPr lang="en-US" sz="1800" b="1" u="sng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50 million</a:t>
            </a:r>
            <a:r>
              <a:rPr lang="en-US" sz="1800" b="1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residents.</a:t>
            </a:r>
            <a:endParaRPr lang="en-US" sz="2000" dirty="0"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pic>
        <p:nvPicPr>
          <p:cNvPr id="8" name="Google Shape;478;p94">
            <a:extLst>
              <a:ext uri="{FF2B5EF4-FFF2-40B4-BE49-F238E27FC236}">
                <a16:creationId xmlns:a16="http://schemas.microsoft.com/office/drawing/2014/main" id="{9D1E4C55-7450-4AAD-814E-9100924A023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1222" y="3541855"/>
            <a:ext cx="2773800" cy="1386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289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2"/>
          <p:cNvSpPr txBox="1">
            <a:spLocks noGrp="1"/>
          </p:cNvSpPr>
          <p:nvPr>
            <p:ph type="title"/>
          </p:nvPr>
        </p:nvSpPr>
        <p:spPr>
          <a:xfrm>
            <a:off x="457425" y="1533550"/>
            <a:ext cx="5111400" cy="22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Overview of Survey Results</a:t>
            </a:r>
            <a:endParaRPr dirty="0"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5"/>
          <p:cNvSpPr/>
          <p:nvPr/>
        </p:nvSpPr>
        <p:spPr>
          <a:xfrm>
            <a:off x="0" y="-5098"/>
            <a:ext cx="365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426" name="Google Shape;426;p75"/>
          <p:cNvSpPr txBox="1">
            <a:spLocks noGrp="1"/>
          </p:cNvSpPr>
          <p:nvPr>
            <p:ph type="title"/>
          </p:nvPr>
        </p:nvSpPr>
        <p:spPr>
          <a:xfrm>
            <a:off x="155424" y="1402877"/>
            <a:ext cx="28077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FFFFFF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Facets of Community Livability:</a:t>
            </a:r>
            <a:br>
              <a:rPr lang="en" sz="2700" dirty="0">
                <a:solidFill>
                  <a:srgbClr val="FFFFFF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</a:br>
            <a:r>
              <a:rPr lang="en" sz="2700" dirty="0">
                <a:solidFill>
                  <a:srgbClr val="FFFFFF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Quality</a:t>
            </a:r>
            <a:r>
              <a:rPr lang="en" sz="2700" dirty="0">
                <a:solidFill>
                  <a:srgbClr val="FFFFFF"/>
                </a:solidFill>
              </a:rPr>
              <a:t> </a:t>
            </a:r>
            <a:endParaRPr sz="2700" dirty="0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8FDAFF-5DF0-A61E-FEB2-2B75BD042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583" y="713794"/>
            <a:ext cx="6836417" cy="3715912"/>
          </a:xfrm>
          <a:prstGeom prst="rect">
            <a:avLst/>
          </a:prstGeom>
        </p:spPr>
      </p:pic>
      <p:sp>
        <p:nvSpPr>
          <p:cNvPr id="6" name="Ribbon: Tilted Up 5">
            <a:extLst>
              <a:ext uri="{FF2B5EF4-FFF2-40B4-BE49-F238E27FC236}">
                <a16:creationId xmlns:a16="http://schemas.microsoft.com/office/drawing/2014/main" id="{D9006274-4E16-2F93-06B3-B3EA190F2B11}"/>
              </a:ext>
            </a:extLst>
          </p:cNvPr>
          <p:cNvSpPr/>
          <p:nvPr/>
        </p:nvSpPr>
        <p:spPr>
          <a:xfrm>
            <a:off x="3881121" y="2453649"/>
            <a:ext cx="426719" cy="236201"/>
          </a:xfrm>
          <a:prstGeom prst="ribbon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bbon: Tilted Up 7">
            <a:extLst>
              <a:ext uri="{FF2B5EF4-FFF2-40B4-BE49-F238E27FC236}">
                <a16:creationId xmlns:a16="http://schemas.microsoft.com/office/drawing/2014/main" id="{CB1DFE43-ABCF-1B0C-FF23-525097500394}"/>
              </a:ext>
            </a:extLst>
          </p:cNvPr>
          <p:cNvSpPr/>
          <p:nvPr/>
        </p:nvSpPr>
        <p:spPr>
          <a:xfrm>
            <a:off x="5299072" y="3141142"/>
            <a:ext cx="426719" cy="236201"/>
          </a:xfrm>
          <a:prstGeom prst="ribbon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bbon: Tilted Up 9">
            <a:extLst>
              <a:ext uri="{FF2B5EF4-FFF2-40B4-BE49-F238E27FC236}">
                <a16:creationId xmlns:a16="http://schemas.microsoft.com/office/drawing/2014/main" id="{9F3F6492-247C-EA7D-1EAB-3EB1CF0B605D}"/>
              </a:ext>
            </a:extLst>
          </p:cNvPr>
          <p:cNvSpPr/>
          <p:nvPr/>
        </p:nvSpPr>
        <p:spPr>
          <a:xfrm>
            <a:off x="4527973" y="2842250"/>
            <a:ext cx="426719" cy="236201"/>
          </a:xfrm>
          <a:prstGeom prst="ribbon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6"/>
          <p:cNvSpPr/>
          <p:nvPr/>
        </p:nvSpPr>
        <p:spPr>
          <a:xfrm>
            <a:off x="-1875" y="0"/>
            <a:ext cx="365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9" name="Google Shape;426;p75">
            <a:extLst>
              <a:ext uri="{FF2B5EF4-FFF2-40B4-BE49-F238E27FC236}">
                <a16:creationId xmlns:a16="http://schemas.microsoft.com/office/drawing/2014/main" id="{D7320B66-6250-4CE1-A02C-0D95DA72B85F}"/>
              </a:ext>
            </a:extLst>
          </p:cNvPr>
          <p:cNvSpPr txBox="1">
            <a:spLocks/>
          </p:cNvSpPr>
          <p:nvPr/>
        </p:nvSpPr>
        <p:spPr>
          <a:xfrm>
            <a:off x="155424" y="1402877"/>
            <a:ext cx="2807700" cy="1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thic A1"/>
              <a:buNone/>
              <a:defRPr sz="3200" b="1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None/>
              <a:defRPr sz="2400" b="1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r>
              <a:rPr lang="en-US" sz="2700" dirty="0">
                <a:solidFill>
                  <a:srgbClr val="FFFFFF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Facets of Community Livability:</a:t>
            </a:r>
            <a:br>
              <a:rPr lang="en-US" sz="2700" dirty="0">
                <a:solidFill>
                  <a:srgbClr val="FFFFFF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</a:br>
            <a:r>
              <a:rPr lang="en-US" sz="2700" dirty="0">
                <a:solidFill>
                  <a:srgbClr val="FFFFFF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Importance</a:t>
            </a:r>
            <a:r>
              <a:rPr lang="en-US" sz="27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CC08AB-81C8-81B9-5D8B-16055215B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748" y="480896"/>
            <a:ext cx="6812252" cy="4181708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9C25ABB4-ECAC-596F-7C2F-F9301F9A323B}"/>
              </a:ext>
            </a:extLst>
          </p:cNvPr>
          <p:cNvSpPr/>
          <p:nvPr/>
        </p:nvSpPr>
        <p:spPr>
          <a:xfrm>
            <a:off x="3887892" y="2513974"/>
            <a:ext cx="298027" cy="25640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2DB2FF58-5656-D66F-EF1D-8ED879B87EA8}"/>
              </a:ext>
            </a:extLst>
          </p:cNvPr>
          <p:cNvSpPr/>
          <p:nvPr/>
        </p:nvSpPr>
        <p:spPr>
          <a:xfrm>
            <a:off x="4800780" y="2185467"/>
            <a:ext cx="298027" cy="25640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D559A519-C578-52DB-4083-442CFDCDD0B0}"/>
              </a:ext>
            </a:extLst>
          </p:cNvPr>
          <p:cNvSpPr/>
          <p:nvPr/>
        </p:nvSpPr>
        <p:spPr>
          <a:xfrm>
            <a:off x="3811524" y="1112828"/>
            <a:ext cx="298027" cy="25640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0B86B8A3-9843-9CA9-0CD6-5DDB1A8FE84E}"/>
              </a:ext>
            </a:extLst>
          </p:cNvPr>
          <p:cNvSpPr/>
          <p:nvPr/>
        </p:nvSpPr>
        <p:spPr>
          <a:xfrm>
            <a:off x="4572000" y="2869574"/>
            <a:ext cx="298027" cy="25640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59B1BE5D-DC87-FF2B-343C-5DCFFE984C07}"/>
              </a:ext>
            </a:extLst>
          </p:cNvPr>
          <p:cNvSpPr/>
          <p:nvPr/>
        </p:nvSpPr>
        <p:spPr>
          <a:xfrm>
            <a:off x="5340763" y="3238721"/>
            <a:ext cx="298027" cy="25640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09"/>
          <p:cNvSpPr txBox="1">
            <a:spLocks noGrp="1"/>
          </p:cNvSpPr>
          <p:nvPr>
            <p:ph type="title"/>
          </p:nvPr>
        </p:nvSpPr>
        <p:spPr>
          <a:xfrm>
            <a:off x="1" y="209775"/>
            <a:ext cx="9143999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SzPts val="2700"/>
            </a:pPr>
            <a:r>
              <a:rPr lang="en" sz="2700" dirty="0">
                <a:latin typeface="Arial" panose="020B0604020202020204" pitchFamily="34" charset="0"/>
                <a:ea typeface="Proxima Nova"/>
                <a:cs typeface="Proxima Nova"/>
                <a:sym typeface="Proxima Nova"/>
              </a:rPr>
              <a:t>Comparisons to National Benchmarks</a:t>
            </a:r>
            <a:endParaRPr sz="2700" dirty="0">
              <a:latin typeface="Arial" panose="020B0604020202020204" pitchFamily="34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579" name="Google Shape;579;p109"/>
          <p:cNvSpPr/>
          <p:nvPr/>
        </p:nvSpPr>
        <p:spPr>
          <a:xfrm>
            <a:off x="2891002" y="2396997"/>
            <a:ext cx="2844000" cy="1434600"/>
          </a:xfrm>
          <a:prstGeom prst="snip2DiagRect">
            <a:avLst>
              <a:gd name="adj1" fmla="val 0"/>
              <a:gd name="adj2" fmla="val 39103"/>
            </a:avLst>
          </a:prstGeom>
          <a:solidFill>
            <a:srgbClr val="45818E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85800"/>
            <a:r>
              <a:rPr lang="en-US" sz="41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sym typeface="Calibri"/>
              </a:rPr>
              <a:t>114</a:t>
            </a:r>
            <a:endParaRPr sz="1100" dirty="0">
              <a:ea typeface="+mn-ea"/>
            </a:endParaRPr>
          </a:p>
          <a:p>
            <a:pPr algn="ctr" defTabSz="685800"/>
            <a:r>
              <a:rPr lang="en" sz="1800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received </a:t>
            </a:r>
            <a:r>
              <a:rPr lang="en" sz="18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similar</a:t>
            </a:r>
            <a:br>
              <a:rPr lang="en" sz="18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" sz="1800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ratings</a:t>
            </a:r>
            <a:endParaRPr sz="1100" dirty="0">
              <a:ea typeface="+mn-ea"/>
            </a:endParaRPr>
          </a:p>
        </p:txBody>
      </p:sp>
      <p:sp>
        <p:nvSpPr>
          <p:cNvPr id="580" name="Google Shape;580;p109"/>
          <p:cNvSpPr/>
          <p:nvPr/>
        </p:nvSpPr>
        <p:spPr>
          <a:xfrm>
            <a:off x="1027421" y="1448099"/>
            <a:ext cx="2777831" cy="2180400"/>
          </a:xfrm>
          <a:prstGeom prst="upArrow">
            <a:avLst>
              <a:gd name="adj1" fmla="val 43617"/>
              <a:gd name="adj2" fmla="val 55333"/>
            </a:avLst>
          </a:prstGeom>
          <a:solidFill>
            <a:srgbClr val="0C343D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algn="ctr" defTabSz="685800"/>
            <a:r>
              <a:rPr lang="en-US" sz="41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sym typeface="Calibri"/>
              </a:rPr>
              <a:t>7</a:t>
            </a:r>
            <a:endParaRPr sz="1100" dirty="0">
              <a:ea typeface="+mn-ea"/>
            </a:endParaRPr>
          </a:p>
          <a:p>
            <a:pPr algn="ctr" defTabSz="685800"/>
            <a:r>
              <a:rPr lang="en" sz="1600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received </a:t>
            </a:r>
            <a:br>
              <a:rPr lang="en" sz="1600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" sz="16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more positive</a:t>
            </a:r>
            <a:br>
              <a:rPr lang="en" sz="16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" sz="1600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ratings</a:t>
            </a:r>
            <a:endParaRPr sz="900" dirty="0">
              <a:ea typeface="+mn-ea"/>
            </a:endParaRPr>
          </a:p>
        </p:txBody>
      </p:sp>
      <p:sp>
        <p:nvSpPr>
          <p:cNvPr id="581" name="Google Shape;581;p109"/>
          <p:cNvSpPr/>
          <p:nvPr/>
        </p:nvSpPr>
        <p:spPr>
          <a:xfrm>
            <a:off x="4912683" y="2481194"/>
            <a:ext cx="2685900" cy="2180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2C4C9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4275" rIns="0" bIns="34275" anchor="b" anchorCtr="0">
            <a:noAutofit/>
          </a:bodyPr>
          <a:lstStyle/>
          <a:p>
            <a:pPr algn="ctr" defTabSz="685800"/>
            <a:endParaRPr sz="4100" b="1" dirty="0">
              <a:solidFill>
                <a:srgbClr val="BBC4C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ctr" defTabSz="685800"/>
            <a:endParaRPr sz="4100" b="1" dirty="0">
              <a:solidFill>
                <a:srgbClr val="BBC4C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ctr" defTabSz="685800"/>
            <a:r>
              <a:rPr lang="en-US" sz="4100" b="1" dirty="0">
                <a:solidFill>
                  <a:srgbClr val="0B5394"/>
                </a:solidFill>
                <a:latin typeface="Arial" panose="020B0604020202020204" pitchFamily="34" charset="0"/>
                <a:ea typeface="+mn-ea"/>
                <a:sym typeface="Calibri"/>
              </a:rPr>
              <a:t>2</a:t>
            </a:r>
            <a:endParaRPr sz="1100" dirty="0">
              <a:solidFill>
                <a:srgbClr val="0B5394"/>
              </a:solidFill>
              <a:ea typeface="+mn-ea"/>
            </a:endParaRPr>
          </a:p>
          <a:p>
            <a:pPr algn="ctr" defTabSz="685800"/>
            <a:r>
              <a:rPr lang="en" sz="1600" dirty="0">
                <a:solidFill>
                  <a:srgbClr val="0B539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received </a:t>
            </a:r>
            <a:r>
              <a:rPr lang="en" sz="1700" b="1" dirty="0">
                <a:solidFill>
                  <a:srgbClr val="0B539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more negative </a:t>
            </a:r>
            <a:r>
              <a:rPr lang="en" sz="1700" dirty="0">
                <a:solidFill>
                  <a:srgbClr val="0B539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ratings</a:t>
            </a:r>
            <a:endParaRPr sz="1700" dirty="0">
              <a:solidFill>
                <a:srgbClr val="0B5394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8B29A-B006-6544-B2E5-EFA415B311C4}"/>
              </a:ext>
            </a:extLst>
          </p:cNvPr>
          <p:cNvSpPr txBox="1"/>
          <p:nvPr/>
        </p:nvSpPr>
        <p:spPr>
          <a:xfrm>
            <a:off x="7006500" y="988919"/>
            <a:ext cx="32571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endParaRPr lang="en-US" sz="105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defTabSz="685800">
              <a:buClrTx/>
            </a:pPr>
            <a:endParaRPr lang="en-US" sz="105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5DD079-CBF0-4592-2B8B-9F6ECD73D2B1}"/>
              </a:ext>
            </a:extLst>
          </p:cNvPr>
          <p:cNvSpPr txBox="1"/>
          <p:nvPr/>
        </p:nvSpPr>
        <p:spPr>
          <a:xfrm>
            <a:off x="6610772" y="4323040"/>
            <a:ext cx="25332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Use Public Transportation</a:t>
            </a:r>
          </a:p>
          <a:p>
            <a:r>
              <a:rPr lang="en-US" sz="1200" b="1" dirty="0" err="1">
                <a:solidFill>
                  <a:schemeClr val="bg1"/>
                </a:solidFill>
              </a:rPr>
              <a:t>Opps</a:t>
            </a:r>
            <a:r>
              <a:rPr lang="en-US" sz="1200" b="1" dirty="0">
                <a:solidFill>
                  <a:schemeClr val="bg1"/>
                </a:solidFill>
              </a:rPr>
              <a:t> Art, Culture, &amp; Education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D206E9-CFFC-182C-B0ED-71D957A2AE3B}"/>
              </a:ext>
            </a:extLst>
          </p:cNvPr>
          <p:cNvSpPr txBox="1"/>
          <p:nvPr/>
        </p:nvSpPr>
        <p:spPr>
          <a:xfrm>
            <a:off x="301899" y="796559"/>
            <a:ext cx="18220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Air Quality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Cleanliness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Available Paths/Trails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Water Resources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Street Cleaning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Sidewalk Maintenance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Snow Removal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46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lco NRC Branded">
      <a:dk1>
        <a:srgbClr val="000000"/>
      </a:dk1>
      <a:lt1>
        <a:srgbClr val="FFFFFF"/>
      </a:lt1>
      <a:dk2>
        <a:srgbClr val="225046"/>
      </a:dk2>
      <a:lt2>
        <a:srgbClr val="E7E6E6"/>
      </a:lt2>
      <a:accent1>
        <a:srgbClr val="96BB55"/>
      </a:accent1>
      <a:accent2>
        <a:srgbClr val="C29753"/>
      </a:accent2>
      <a:accent3>
        <a:srgbClr val="69A8B6"/>
      </a:accent3>
      <a:accent4>
        <a:srgbClr val="DD91BB"/>
      </a:accent4>
      <a:accent5>
        <a:srgbClr val="F6D44F"/>
      </a:accent5>
      <a:accent6>
        <a:srgbClr val="23444D"/>
      </a:accent6>
      <a:hlink>
        <a:srgbClr val="23444D"/>
      </a:hlink>
      <a:folHlink>
        <a:srgbClr val="522F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Polco Slide Template">
  <a:themeElements>
    <a:clrScheme name="Focus">
      <a:dk1>
        <a:srgbClr val="1C3C35"/>
      </a:dk1>
      <a:lt1>
        <a:srgbClr val="FFFFFF"/>
      </a:lt1>
      <a:dk2>
        <a:srgbClr val="BBC4C2"/>
      </a:dk2>
      <a:lt2>
        <a:srgbClr val="6D7674"/>
      </a:lt2>
      <a:accent1>
        <a:srgbClr val="533146"/>
      </a:accent1>
      <a:accent2>
        <a:srgbClr val="AD8548"/>
      </a:accent2>
      <a:accent3>
        <a:srgbClr val="6DA8B6"/>
      </a:accent3>
      <a:accent4>
        <a:srgbClr val="6A8639"/>
      </a:accent4>
      <a:accent5>
        <a:srgbClr val="2B444D"/>
      </a:accent5>
      <a:accent6>
        <a:srgbClr val="DE92BD"/>
      </a:accent6>
      <a:hlink>
        <a:srgbClr val="98BC58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572</Words>
  <Application>Microsoft Office PowerPoint</Application>
  <PresentationFormat>On-screen Show (16:9)</PresentationFormat>
  <Paragraphs>95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Arimo</vt:lpstr>
      <vt:lpstr>Gill Sans</vt:lpstr>
      <vt:lpstr>Gothic A1</vt:lpstr>
      <vt:lpstr>Helvetica Neue</vt:lpstr>
      <vt:lpstr>Lato</vt:lpstr>
      <vt:lpstr>Gothic A1 Light</vt:lpstr>
      <vt:lpstr>Office Theme</vt:lpstr>
      <vt:lpstr>Custom</vt:lpstr>
      <vt:lpstr>10_Polco Slide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 of Survey Results</vt:lpstr>
      <vt:lpstr>Facets of Community Livability: Quality </vt:lpstr>
      <vt:lpstr>PowerPoint Presentation</vt:lpstr>
      <vt:lpstr>Comparisons to National Benchmarks</vt:lpstr>
      <vt:lpstr>Survey Highlights</vt:lpstr>
      <vt:lpstr>Prior Lake residents enjoy a positive quality of life</vt:lpstr>
      <vt:lpstr>PowerPoint Presentation</vt:lpstr>
      <vt:lpstr>Prior Lake’s economy is a strong community feature</vt:lpstr>
      <vt:lpstr>Public Trust</vt:lpstr>
      <vt:lpstr>Most residents feel a strong sense of safety in the city</vt:lpstr>
      <vt:lpstr>PowerPoint Presentation</vt:lpstr>
      <vt:lpstr>Residents appreciate Prior Lake’s natural environment and recreational opportunities</vt:lpstr>
      <vt:lpstr>PowerPoint Presentation</vt:lpstr>
      <vt:lpstr>PowerPoint Presentation</vt:lpstr>
      <vt:lpstr>PowerPoint Presentation</vt:lpstr>
      <vt:lpstr>PowerPoint Presentation</vt:lpstr>
      <vt:lpstr>Additional  Special Topics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on this template</dc:title>
  <dc:creator>Jade</dc:creator>
  <cp:lastModifiedBy>Lori Olson</cp:lastModifiedBy>
  <cp:revision>55</cp:revision>
  <dcterms:modified xsi:type="dcterms:W3CDTF">2022-09-15T17:35:19Z</dcterms:modified>
</cp:coreProperties>
</file>